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98"/>
  </p:notesMasterIdLst>
  <p:sldIdLst>
    <p:sldId id="256" r:id="rId6"/>
    <p:sldId id="313" r:id="rId7"/>
    <p:sldId id="710" r:id="rId8"/>
    <p:sldId id="633" r:id="rId9"/>
    <p:sldId id="629" r:id="rId10"/>
    <p:sldId id="630" r:id="rId11"/>
    <p:sldId id="634" r:id="rId12"/>
    <p:sldId id="651" r:id="rId13"/>
    <p:sldId id="635" r:id="rId14"/>
    <p:sldId id="714" r:id="rId15"/>
    <p:sldId id="652" r:id="rId16"/>
    <p:sldId id="636" r:id="rId17"/>
    <p:sldId id="729" r:id="rId18"/>
    <p:sldId id="637" r:id="rId19"/>
    <p:sldId id="306" r:id="rId20"/>
    <p:sldId id="307" r:id="rId21"/>
    <p:sldId id="643" r:id="rId22"/>
    <p:sldId id="639" r:id="rId23"/>
    <p:sldId id="709" r:id="rId24"/>
    <p:sldId id="308" r:id="rId25"/>
    <p:sldId id="644" r:id="rId26"/>
    <p:sldId id="645" r:id="rId27"/>
    <p:sldId id="312" r:id="rId28"/>
    <p:sldId id="720" r:id="rId29"/>
    <p:sldId id="721" r:id="rId30"/>
    <p:sldId id="719" r:id="rId31"/>
    <p:sldId id="661" r:id="rId32"/>
    <p:sldId id="662" r:id="rId33"/>
    <p:sldId id="646" r:id="rId34"/>
    <p:sldId id="647" r:id="rId35"/>
    <p:sldId id="659" r:id="rId36"/>
    <p:sldId id="655" r:id="rId37"/>
    <p:sldId id="669" r:id="rId38"/>
    <p:sldId id="656" r:id="rId39"/>
    <p:sldId id="670" r:id="rId40"/>
    <p:sldId id="657" r:id="rId41"/>
    <p:sldId id="671" r:id="rId42"/>
    <p:sldId id="664" r:id="rId43"/>
    <p:sldId id="658" r:id="rId44"/>
    <p:sldId id="673" r:id="rId45"/>
    <p:sldId id="725" r:id="rId46"/>
    <p:sldId id="665" r:id="rId47"/>
    <p:sldId id="674" r:id="rId48"/>
    <p:sldId id="667" r:id="rId49"/>
    <p:sldId id="679" r:id="rId50"/>
    <p:sldId id="668" r:id="rId51"/>
    <p:sldId id="680" r:id="rId52"/>
    <p:sldId id="681" r:id="rId53"/>
    <p:sldId id="663" r:id="rId54"/>
    <p:sldId id="648" r:id="rId55"/>
    <p:sldId id="682" r:id="rId56"/>
    <p:sldId id="718" r:id="rId57"/>
    <p:sldId id="692" r:id="rId58"/>
    <p:sldId id="693" r:id="rId59"/>
    <p:sldId id="726" r:id="rId60"/>
    <p:sldId id="694" r:id="rId61"/>
    <p:sldId id="683" r:id="rId62"/>
    <p:sldId id="686" r:id="rId63"/>
    <p:sldId id="687" r:id="rId64"/>
    <p:sldId id="688" r:id="rId65"/>
    <p:sldId id="722" r:id="rId66"/>
    <p:sldId id="724" r:id="rId67"/>
    <p:sldId id="684" r:id="rId68"/>
    <p:sldId id="685" r:id="rId69"/>
    <p:sldId id="689" r:id="rId70"/>
    <p:sldId id="730" r:id="rId71"/>
    <p:sldId id="383" r:id="rId72"/>
    <p:sldId id="695" r:id="rId73"/>
    <p:sldId id="696" r:id="rId74"/>
    <p:sldId id="717" r:id="rId75"/>
    <p:sldId id="641" r:id="rId76"/>
    <p:sldId id="650" r:id="rId77"/>
    <p:sldId id="653" r:id="rId78"/>
    <p:sldId id="697" r:id="rId79"/>
    <p:sldId id="705" r:id="rId80"/>
    <p:sldId id="640" r:id="rId81"/>
    <p:sldId id="698" r:id="rId82"/>
    <p:sldId id="731" r:id="rId83"/>
    <p:sldId id="700" r:id="rId84"/>
    <p:sldId id="703" r:id="rId85"/>
    <p:sldId id="704" r:id="rId86"/>
    <p:sldId id="701" r:id="rId87"/>
    <p:sldId id="699" r:id="rId88"/>
    <p:sldId id="702" r:id="rId89"/>
    <p:sldId id="642" r:id="rId90"/>
    <p:sldId id="706" r:id="rId91"/>
    <p:sldId id="707" r:id="rId92"/>
    <p:sldId id="638" r:id="rId93"/>
    <p:sldId id="712" r:id="rId94"/>
    <p:sldId id="678" r:id="rId95"/>
    <p:sldId id="677" r:id="rId96"/>
    <p:sldId id="708" r:id="rId97"/>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1CD251-9D56-E83A-214C-DB1AB8EF2A7D}" name="Saint-Cast, Frederic" initials="FS" userId="S::Frederic.Saint-Cast@transport.wa.gov.au::58f6055b-9f62-42cf-9e94-999ccd4a424c" providerId="AD"/>
  <p188:author id="{861EA187-F324-B4F0-6A9B-A6252BF041A7}" name="Anna Kelderman" initials="" userId="S::anna.kelderman@shapeurban.place::3e7dee43-82a7-4940-a8d3-b4144418e0bd" providerId="AD"/>
  <p188:author id="{9A8C48FB-C79D-CFD5-D28B-05E1FC17871C}" name="Anna Shape Urban" initials="AVK" userId="Anna Shape Urb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0000"/>
    <a:srgbClr val="FFFF00"/>
    <a:srgbClr val="697B99"/>
    <a:srgbClr val="445062"/>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1"/>
    <p:restoredTop sz="95827"/>
  </p:normalViewPr>
  <p:slideViewPr>
    <p:cSldViewPr snapToGrid="0">
      <p:cViewPr varScale="1">
        <p:scale>
          <a:sx n="70" d="100"/>
          <a:sy n="70" d="100"/>
        </p:scale>
        <p:origin x="348" y="6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Bishopp" userId="d26962ba-a2ab-475a-a38a-52bfad3d0a6a" providerId="ADAL" clId="{119DDDEB-B11F-4D62-A336-478106731AD2}"/>
    <pc:docChg chg="custSel modSld">
      <pc:chgData name="Sam Bishopp" userId="d26962ba-a2ab-475a-a38a-52bfad3d0a6a" providerId="ADAL" clId="{119DDDEB-B11F-4D62-A336-478106731AD2}" dt="2024-07-09T02:20:05.991" v="73" actId="478"/>
      <pc:docMkLst>
        <pc:docMk/>
      </pc:docMkLst>
      <pc:sldChg chg="delSp mod">
        <pc:chgData name="Sam Bishopp" userId="d26962ba-a2ab-475a-a38a-52bfad3d0a6a" providerId="ADAL" clId="{119DDDEB-B11F-4D62-A336-478106731AD2}" dt="2024-07-09T02:17:05.677" v="0" actId="478"/>
        <pc:sldMkLst>
          <pc:docMk/>
          <pc:sldMk cId="1362589029" sldId="256"/>
        </pc:sldMkLst>
        <pc:picChg chg="del">
          <ac:chgData name="Sam Bishopp" userId="d26962ba-a2ab-475a-a38a-52bfad3d0a6a" providerId="ADAL" clId="{119DDDEB-B11F-4D62-A336-478106731AD2}" dt="2024-07-09T02:17:05.677" v="0" actId="478"/>
          <ac:picMkLst>
            <pc:docMk/>
            <pc:sldMk cId="1362589029" sldId="256"/>
            <ac:picMk id="2" creationId="{7C89C8BE-921E-24AE-B0C9-1E3CC6EF0B3B}"/>
          </ac:picMkLst>
        </pc:picChg>
      </pc:sldChg>
      <pc:sldChg chg="delSp mod">
        <pc:chgData name="Sam Bishopp" userId="d26962ba-a2ab-475a-a38a-52bfad3d0a6a" providerId="ADAL" clId="{119DDDEB-B11F-4D62-A336-478106731AD2}" dt="2024-07-09T02:17:36.554" v="9" actId="478"/>
        <pc:sldMkLst>
          <pc:docMk/>
          <pc:sldMk cId="2369840040" sldId="306"/>
        </pc:sldMkLst>
        <pc:picChg chg="del">
          <ac:chgData name="Sam Bishopp" userId="d26962ba-a2ab-475a-a38a-52bfad3d0a6a" providerId="ADAL" clId="{119DDDEB-B11F-4D62-A336-478106731AD2}" dt="2024-07-09T02:17:36.554" v="9" actId="478"/>
          <ac:picMkLst>
            <pc:docMk/>
            <pc:sldMk cId="2369840040" sldId="306"/>
            <ac:picMk id="4" creationId="{00AA345C-7067-1F35-840F-9CAC4E2FE87F}"/>
          </ac:picMkLst>
        </pc:picChg>
      </pc:sldChg>
      <pc:sldChg chg="delSp mod">
        <pc:chgData name="Sam Bishopp" userId="d26962ba-a2ab-475a-a38a-52bfad3d0a6a" providerId="ADAL" clId="{119DDDEB-B11F-4D62-A336-478106731AD2}" dt="2024-07-09T02:17:39.076" v="10" actId="478"/>
        <pc:sldMkLst>
          <pc:docMk/>
          <pc:sldMk cId="1316491538" sldId="307"/>
        </pc:sldMkLst>
        <pc:picChg chg="del">
          <ac:chgData name="Sam Bishopp" userId="d26962ba-a2ab-475a-a38a-52bfad3d0a6a" providerId="ADAL" clId="{119DDDEB-B11F-4D62-A336-478106731AD2}" dt="2024-07-09T02:17:39.076" v="10" actId="478"/>
          <ac:picMkLst>
            <pc:docMk/>
            <pc:sldMk cId="1316491538" sldId="307"/>
            <ac:picMk id="4" creationId="{F8F30ADE-E057-4A07-ACE3-F7414E0BA2A5}"/>
          </ac:picMkLst>
        </pc:picChg>
      </pc:sldChg>
      <pc:sldChg chg="delSp mod">
        <pc:chgData name="Sam Bishopp" userId="d26962ba-a2ab-475a-a38a-52bfad3d0a6a" providerId="ADAL" clId="{119DDDEB-B11F-4D62-A336-478106731AD2}" dt="2024-07-09T02:17:45.396" v="13" actId="478"/>
        <pc:sldMkLst>
          <pc:docMk/>
          <pc:sldMk cId="3942457267" sldId="308"/>
        </pc:sldMkLst>
        <pc:picChg chg="del">
          <ac:chgData name="Sam Bishopp" userId="d26962ba-a2ab-475a-a38a-52bfad3d0a6a" providerId="ADAL" clId="{119DDDEB-B11F-4D62-A336-478106731AD2}" dt="2024-07-09T02:17:45.396" v="13" actId="478"/>
          <ac:picMkLst>
            <pc:docMk/>
            <pc:sldMk cId="3942457267" sldId="308"/>
            <ac:picMk id="4" creationId="{D00024A1-0532-7722-58D5-B62DB46F1832}"/>
          </ac:picMkLst>
        </pc:picChg>
      </pc:sldChg>
      <pc:sldChg chg="delSp mod">
        <pc:chgData name="Sam Bishopp" userId="d26962ba-a2ab-475a-a38a-52bfad3d0a6a" providerId="ADAL" clId="{119DDDEB-B11F-4D62-A336-478106731AD2}" dt="2024-07-09T02:17:51.581" v="16" actId="478"/>
        <pc:sldMkLst>
          <pc:docMk/>
          <pc:sldMk cId="3832095845" sldId="312"/>
        </pc:sldMkLst>
        <pc:picChg chg="del">
          <ac:chgData name="Sam Bishopp" userId="d26962ba-a2ab-475a-a38a-52bfad3d0a6a" providerId="ADAL" clId="{119DDDEB-B11F-4D62-A336-478106731AD2}" dt="2024-07-09T02:17:51.581" v="16" actId="478"/>
          <ac:picMkLst>
            <pc:docMk/>
            <pc:sldMk cId="3832095845" sldId="312"/>
            <ac:picMk id="5" creationId="{268191B7-6D1F-4E4C-450A-95330A92D54A}"/>
          </ac:picMkLst>
        </pc:picChg>
      </pc:sldChg>
      <pc:sldChg chg="delSp mod">
        <pc:chgData name="Sam Bishopp" userId="d26962ba-a2ab-475a-a38a-52bfad3d0a6a" providerId="ADAL" clId="{119DDDEB-B11F-4D62-A336-478106731AD2}" dt="2024-07-09T02:20:05.991" v="73" actId="478"/>
        <pc:sldMkLst>
          <pc:docMk/>
          <pc:sldMk cId="307654229" sldId="313"/>
        </pc:sldMkLst>
        <pc:picChg chg="del">
          <ac:chgData name="Sam Bishopp" userId="d26962ba-a2ab-475a-a38a-52bfad3d0a6a" providerId="ADAL" clId="{119DDDEB-B11F-4D62-A336-478106731AD2}" dt="2024-07-09T02:20:05.991" v="73" actId="478"/>
          <ac:picMkLst>
            <pc:docMk/>
            <pc:sldMk cId="307654229" sldId="313"/>
            <ac:picMk id="3" creationId="{F385B2A4-5395-B4AE-7B42-94A1B3AD1E65}"/>
          </ac:picMkLst>
        </pc:picChg>
      </pc:sldChg>
      <pc:sldChg chg="delSp mod">
        <pc:chgData name="Sam Bishopp" userId="d26962ba-a2ab-475a-a38a-52bfad3d0a6a" providerId="ADAL" clId="{119DDDEB-B11F-4D62-A336-478106731AD2}" dt="2024-07-09T02:19:23.792" v="56" actId="478"/>
        <pc:sldMkLst>
          <pc:docMk/>
          <pc:sldMk cId="351468274" sldId="383"/>
        </pc:sldMkLst>
        <pc:picChg chg="del">
          <ac:chgData name="Sam Bishopp" userId="d26962ba-a2ab-475a-a38a-52bfad3d0a6a" providerId="ADAL" clId="{119DDDEB-B11F-4D62-A336-478106731AD2}" dt="2024-07-09T02:19:23.792" v="56" actId="478"/>
          <ac:picMkLst>
            <pc:docMk/>
            <pc:sldMk cId="351468274" sldId="383"/>
            <ac:picMk id="4" creationId="{D4A409CA-A5FC-305A-67C0-656E6A353103}"/>
          </ac:picMkLst>
        </pc:picChg>
      </pc:sldChg>
      <pc:sldChg chg="delSp mod">
        <pc:chgData name="Sam Bishopp" userId="d26962ba-a2ab-475a-a38a-52bfad3d0a6a" providerId="ADAL" clId="{119DDDEB-B11F-4D62-A336-478106731AD2}" dt="2024-07-09T02:17:12.132" v="1" actId="478"/>
        <pc:sldMkLst>
          <pc:docMk/>
          <pc:sldMk cId="3536288212" sldId="629"/>
        </pc:sldMkLst>
        <pc:picChg chg="del">
          <ac:chgData name="Sam Bishopp" userId="d26962ba-a2ab-475a-a38a-52bfad3d0a6a" providerId="ADAL" clId="{119DDDEB-B11F-4D62-A336-478106731AD2}" dt="2024-07-09T02:17:12.132" v="1" actId="478"/>
          <ac:picMkLst>
            <pc:docMk/>
            <pc:sldMk cId="3536288212" sldId="629"/>
            <ac:picMk id="5" creationId="{9B12877B-3369-B1D7-CE05-DB2AC868816F}"/>
          </ac:picMkLst>
        </pc:picChg>
      </pc:sldChg>
      <pc:sldChg chg="delSp mod">
        <pc:chgData name="Sam Bishopp" userId="d26962ba-a2ab-475a-a38a-52bfad3d0a6a" providerId="ADAL" clId="{119DDDEB-B11F-4D62-A336-478106731AD2}" dt="2024-07-09T02:17:14.469" v="2" actId="478"/>
        <pc:sldMkLst>
          <pc:docMk/>
          <pc:sldMk cId="2007573038" sldId="630"/>
        </pc:sldMkLst>
        <pc:picChg chg="del">
          <ac:chgData name="Sam Bishopp" userId="d26962ba-a2ab-475a-a38a-52bfad3d0a6a" providerId="ADAL" clId="{119DDDEB-B11F-4D62-A336-478106731AD2}" dt="2024-07-09T02:17:14.469" v="2" actId="478"/>
          <ac:picMkLst>
            <pc:docMk/>
            <pc:sldMk cId="2007573038" sldId="630"/>
            <ac:picMk id="4" creationId="{D6A62DA2-2656-DAE9-3513-18306FD3D31D}"/>
          </ac:picMkLst>
        </pc:picChg>
      </pc:sldChg>
      <pc:sldChg chg="delSp mod">
        <pc:chgData name="Sam Bishopp" userId="d26962ba-a2ab-475a-a38a-52bfad3d0a6a" providerId="ADAL" clId="{119DDDEB-B11F-4D62-A336-478106731AD2}" dt="2024-07-09T02:17:16.374" v="3" actId="478"/>
        <pc:sldMkLst>
          <pc:docMk/>
          <pc:sldMk cId="352586312" sldId="634"/>
        </pc:sldMkLst>
        <pc:picChg chg="del">
          <ac:chgData name="Sam Bishopp" userId="d26962ba-a2ab-475a-a38a-52bfad3d0a6a" providerId="ADAL" clId="{119DDDEB-B11F-4D62-A336-478106731AD2}" dt="2024-07-09T02:17:16.374" v="3" actId="478"/>
          <ac:picMkLst>
            <pc:docMk/>
            <pc:sldMk cId="352586312" sldId="634"/>
            <ac:picMk id="3" creationId="{EB6A6CE1-93C5-23FE-D8FB-B2E4DF69AC28}"/>
          </ac:picMkLst>
        </pc:picChg>
      </pc:sldChg>
      <pc:sldChg chg="delSp mod">
        <pc:chgData name="Sam Bishopp" userId="d26962ba-a2ab-475a-a38a-52bfad3d0a6a" providerId="ADAL" clId="{119DDDEB-B11F-4D62-A336-478106731AD2}" dt="2024-07-09T02:17:20.817" v="5" actId="478"/>
        <pc:sldMkLst>
          <pc:docMk/>
          <pc:sldMk cId="1545960214" sldId="635"/>
        </pc:sldMkLst>
        <pc:picChg chg="del">
          <ac:chgData name="Sam Bishopp" userId="d26962ba-a2ab-475a-a38a-52bfad3d0a6a" providerId="ADAL" clId="{119DDDEB-B11F-4D62-A336-478106731AD2}" dt="2024-07-09T02:17:20.817" v="5" actId="478"/>
          <ac:picMkLst>
            <pc:docMk/>
            <pc:sldMk cId="1545960214" sldId="635"/>
            <ac:picMk id="3" creationId="{B3B72BA3-37DA-DFB3-8FF7-7C58B7554C80}"/>
          </ac:picMkLst>
        </pc:picChg>
      </pc:sldChg>
      <pc:sldChg chg="delSp mod">
        <pc:chgData name="Sam Bishopp" userId="d26962ba-a2ab-475a-a38a-52bfad3d0a6a" providerId="ADAL" clId="{119DDDEB-B11F-4D62-A336-478106731AD2}" dt="2024-07-09T02:17:40.679" v="11" actId="478"/>
        <pc:sldMkLst>
          <pc:docMk/>
          <pc:sldMk cId="2552066367" sldId="643"/>
        </pc:sldMkLst>
        <pc:picChg chg="del">
          <ac:chgData name="Sam Bishopp" userId="d26962ba-a2ab-475a-a38a-52bfad3d0a6a" providerId="ADAL" clId="{119DDDEB-B11F-4D62-A336-478106731AD2}" dt="2024-07-09T02:17:40.679" v="11" actId="478"/>
          <ac:picMkLst>
            <pc:docMk/>
            <pc:sldMk cId="2552066367" sldId="643"/>
            <ac:picMk id="4" creationId="{E6DDCD8F-EF26-6608-3DB4-BA9D52121C59}"/>
          </ac:picMkLst>
        </pc:picChg>
      </pc:sldChg>
      <pc:sldChg chg="delSp mod">
        <pc:chgData name="Sam Bishopp" userId="d26962ba-a2ab-475a-a38a-52bfad3d0a6a" providerId="ADAL" clId="{119DDDEB-B11F-4D62-A336-478106731AD2}" dt="2024-07-09T02:17:47.082" v="14" actId="478"/>
        <pc:sldMkLst>
          <pc:docMk/>
          <pc:sldMk cId="1975541338" sldId="644"/>
        </pc:sldMkLst>
        <pc:picChg chg="del">
          <ac:chgData name="Sam Bishopp" userId="d26962ba-a2ab-475a-a38a-52bfad3d0a6a" providerId="ADAL" clId="{119DDDEB-B11F-4D62-A336-478106731AD2}" dt="2024-07-09T02:17:47.082" v="14" actId="478"/>
          <ac:picMkLst>
            <pc:docMk/>
            <pc:sldMk cId="1975541338" sldId="644"/>
            <ac:picMk id="4" creationId="{04446E12-6B96-4D08-F342-9DD6547B1BCF}"/>
          </ac:picMkLst>
        </pc:picChg>
      </pc:sldChg>
      <pc:sldChg chg="delSp mod">
        <pc:chgData name="Sam Bishopp" userId="d26962ba-a2ab-475a-a38a-52bfad3d0a6a" providerId="ADAL" clId="{119DDDEB-B11F-4D62-A336-478106731AD2}" dt="2024-07-09T02:17:49.274" v="15" actId="478"/>
        <pc:sldMkLst>
          <pc:docMk/>
          <pc:sldMk cId="3644989775" sldId="645"/>
        </pc:sldMkLst>
        <pc:picChg chg="del">
          <ac:chgData name="Sam Bishopp" userId="d26962ba-a2ab-475a-a38a-52bfad3d0a6a" providerId="ADAL" clId="{119DDDEB-B11F-4D62-A336-478106731AD2}" dt="2024-07-09T02:17:49.274" v="15" actId="478"/>
          <ac:picMkLst>
            <pc:docMk/>
            <pc:sldMk cId="3644989775" sldId="645"/>
            <ac:picMk id="4" creationId="{554B7D30-F94D-E3FC-1C77-01869D317192}"/>
          </ac:picMkLst>
        </pc:picChg>
      </pc:sldChg>
      <pc:sldChg chg="delSp mod">
        <pc:chgData name="Sam Bishopp" userId="d26962ba-a2ab-475a-a38a-52bfad3d0a6a" providerId="ADAL" clId="{119DDDEB-B11F-4D62-A336-478106731AD2}" dt="2024-07-09T02:18:03.481" v="18" actId="478"/>
        <pc:sldMkLst>
          <pc:docMk/>
          <pc:sldMk cId="1979938427" sldId="646"/>
        </pc:sldMkLst>
        <pc:picChg chg="del">
          <ac:chgData name="Sam Bishopp" userId="d26962ba-a2ab-475a-a38a-52bfad3d0a6a" providerId="ADAL" clId="{119DDDEB-B11F-4D62-A336-478106731AD2}" dt="2024-07-09T02:18:03.481" v="18" actId="478"/>
          <ac:picMkLst>
            <pc:docMk/>
            <pc:sldMk cId="1979938427" sldId="646"/>
            <ac:picMk id="4" creationId="{CE586202-8EE8-9AF7-ED8C-2CC61F2E2F30}"/>
          </ac:picMkLst>
        </pc:picChg>
      </pc:sldChg>
      <pc:sldChg chg="delSp mod">
        <pc:chgData name="Sam Bishopp" userId="d26962ba-a2ab-475a-a38a-52bfad3d0a6a" providerId="ADAL" clId="{119DDDEB-B11F-4D62-A336-478106731AD2}" dt="2024-07-09T02:18:05.805" v="19" actId="478"/>
        <pc:sldMkLst>
          <pc:docMk/>
          <pc:sldMk cId="4205058801" sldId="647"/>
        </pc:sldMkLst>
        <pc:picChg chg="del">
          <ac:chgData name="Sam Bishopp" userId="d26962ba-a2ab-475a-a38a-52bfad3d0a6a" providerId="ADAL" clId="{119DDDEB-B11F-4D62-A336-478106731AD2}" dt="2024-07-09T02:18:05.805" v="19" actId="478"/>
          <ac:picMkLst>
            <pc:docMk/>
            <pc:sldMk cId="4205058801" sldId="647"/>
            <ac:picMk id="4" creationId="{1CEF8AF3-5E33-1752-19FF-FD3B8C0B121A}"/>
          </ac:picMkLst>
        </pc:picChg>
      </pc:sldChg>
      <pc:sldChg chg="delSp mod">
        <pc:chgData name="Sam Bishopp" userId="d26962ba-a2ab-475a-a38a-52bfad3d0a6a" providerId="ADAL" clId="{119DDDEB-B11F-4D62-A336-478106731AD2}" dt="2024-07-09T02:18:48.289" v="39" actId="478"/>
        <pc:sldMkLst>
          <pc:docMk/>
          <pc:sldMk cId="3995316963" sldId="648"/>
        </pc:sldMkLst>
        <pc:picChg chg="del">
          <ac:chgData name="Sam Bishopp" userId="d26962ba-a2ab-475a-a38a-52bfad3d0a6a" providerId="ADAL" clId="{119DDDEB-B11F-4D62-A336-478106731AD2}" dt="2024-07-09T02:18:48.289" v="39" actId="478"/>
          <ac:picMkLst>
            <pc:docMk/>
            <pc:sldMk cId="3995316963" sldId="648"/>
            <ac:picMk id="4" creationId="{5C25E20D-90D5-11D8-FDC6-41180135B5A8}"/>
          </ac:picMkLst>
        </pc:picChg>
      </pc:sldChg>
      <pc:sldChg chg="delSp mod">
        <pc:chgData name="Sam Bishopp" userId="d26962ba-a2ab-475a-a38a-52bfad3d0a6a" providerId="ADAL" clId="{119DDDEB-B11F-4D62-A336-478106731AD2}" dt="2024-07-09T02:19:33.445" v="60" actId="478"/>
        <pc:sldMkLst>
          <pc:docMk/>
          <pc:sldMk cId="1466407009" sldId="650"/>
        </pc:sldMkLst>
        <pc:picChg chg="del">
          <ac:chgData name="Sam Bishopp" userId="d26962ba-a2ab-475a-a38a-52bfad3d0a6a" providerId="ADAL" clId="{119DDDEB-B11F-4D62-A336-478106731AD2}" dt="2024-07-09T02:19:33.445" v="60" actId="478"/>
          <ac:picMkLst>
            <pc:docMk/>
            <pc:sldMk cId="1466407009" sldId="650"/>
            <ac:picMk id="4" creationId="{3BAF1697-DB4B-98D3-BD7F-3F9E9C39236B}"/>
          </ac:picMkLst>
        </pc:picChg>
      </pc:sldChg>
      <pc:sldChg chg="delSp mod">
        <pc:chgData name="Sam Bishopp" userId="d26962ba-a2ab-475a-a38a-52bfad3d0a6a" providerId="ADAL" clId="{119DDDEB-B11F-4D62-A336-478106731AD2}" dt="2024-07-09T02:17:18.163" v="4" actId="478"/>
        <pc:sldMkLst>
          <pc:docMk/>
          <pc:sldMk cId="1296823503" sldId="651"/>
        </pc:sldMkLst>
        <pc:picChg chg="del">
          <ac:chgData name="Sam Bishopp" userId="d26962ba-a2ab-475a-a38a-52bfad3d0a6a" providerId="ADAL" clId="{119DDDEB-B11F-4D62-A336-478106731AD2}" dt="2024-07-09T02:17:18.163" v="4" actId="478"/>
          <ac:picMkLst>
            <pc:docMk/>
            <pc:sldMk cId="1296823503" sldId="651"/>
            <ac:picMk id="2" creationId="{14E46480-29D4-8083-9178-97AEB6AC26A2}"/>
          </ac:picMkLst>
        </pc:picChg>
      </pc:sldChg>
      <pc:sldChg chg="delSp mod">
        <pc:chgData name="Sam Bishopp" userId="d26962ba-a2ab-475a-a38a-52bfad3d0a6a" providerId="ADAL" clId="{119DDDEB-B11F-4D62-A336-478106731AD2}" dt="2024-07-09T02:17:24.611" v="7" actId="478"/>
        <pc:sldMkLst>
          <pc:docMk/>
          <pc:sldMk cId="2560607981" sldId="652"/>
        </pc:sldMkLst>
        <pc:picChg chg="del">
          <ac:chgData name="Sam Bishopp" userId="d26962ba-a2ab-475a-a38a-52bfad3d0a6a" providerId="ADAL" clId="{119DDDEB-B11F-4D62-A336-478106731AD2}" dt="2024-07-09T02:17:24.611" v="7" actId="478"/>
          <ac:picMkLst>
            <pc:docMk/>
            <pc:sldMk cId="2560607981" sldId="652"/>
            <ac:picMk id="2" creationId="{F6679EB4-D57F-6F5C-5624-BC6CDDD4C77B}"/>
          </ac:picMkLst>
        </pc:picChg>
      </pc:sldChg>
      <pc:sldChg chg="delSp mod">
        <pc:chgData name="Sam Bishopp" userId="d26962ba-a2ab-475a-a38a-52bfad3d0a6a" providerId="ADAL" clId="{119DDDEB-B11F-4D62-A336-478106731AD2}" dt="2024-07-09T02:19:35.565" v="61" actId="478"/>
        <pc:sldMkLst>
          <pc:docMk/>
          <pc:sldMk cId="1162151844" sldId="653"/>
        </pc:sldMkLst>
        <pc:picChg chg="del">
          <ac:chgData name="Sam Bishopp" userId="d26962ba-a2ab-475a-a38a-52bfad3d0a6a" providerId="ADAL" clId="{119DDDEB-B11F-4D62-A336-478106731AD2}" dt="2024-07-09T02:19:35.565" v="61" actId="478"/>
          <ac:picMkLst>
            <pc:docMk/>
            <pc:sldMk cId="1162151844" sldId="653"/>
            <ac:picMk id="4" creationId="{FAAD35AF-E185-DCEF-A73A-B498F9C5BEDC}"/>
          </ac:picMkLst>
        </pc:picChg>
      </pc:sldChg>
      <pc:sldChg chg="delSp mod">
        <pc:chgData name="Sam Bishopp" userId="d26962ba-a2ab-475a-a38a-52bfad3d0a6a" providerId="ADAL" clId="{119DDDEB-B11F-4D62-A336-478106731AD2}" dt="2024-07-09T02:18:09.668" v="21" actId="478"/>
        <pc:sldMkLst>
          <pc:docMk/>
          <pc:sldMk cId="4023044750" sldId="655"/>
        </pc:sldMkLst>
        <pc:picChg chg="del">
          <ac:chgData name="Sam Bishopp" userId="d26962ba-a2ab-475a-a38a-52bfad3d0a6a" providerId="ADAL" clId="{119DDDEB-B11F-4D62-A336-478106731AD2}" dt="2024-07-09T02:18:09.668" v="21" actId="478"/>
          <ac:picMkLst>
            <pc:docMk/>
            <pc:sldMk cId="4023044750" sldId="655"/>
            <ac:picMk id="4" creationId="{9ACC9DAA-9AA6-655F-667F-493A35471C30}"/>
          </ac:picMkLst>
        </pc:picChg>
      </pc:sldChg>
      <pc:sldChg chg="delSp mod">
        <pc:chgData name="Sam Bishopp" userId="d26962ba-a2ab-475a-a38a-52bfad3d0a6a" providerId="ADAL" clId="{119DDDEB-B11F-4D62-A336-478106731AD2}" dt="2024-07-09T02:18:13.232" v="23" actId="478"/>
        <pc:sldMkLst>
          <pc:docMk/>
          <pc:sldMk cId="2043257715" sldId="656"/>
        </pc:sldMkLst>
        <pc:picChg chg="del">
          <ac:chgData name="Sam Bishopp" userId="d26962ba-a2ab-475a-a38a-52bfad3d0a6a" providerId="ADAL" clId="{119DDDEB-B11F-4D62-A336-478106731AD2}" dt="2024-07-09T02:18:13.232" v="23" actId="478"/>
          <ac:picMkLst>
            <pc:docMk/>
            <pc:sldMk cId="2043257715" sldId="656"/>
            <ac:picMk id="4" creationId="{7EBD82FB-82CC-EB0B-385C-80ED6B55563D}"/>
          </ac:picMkLst>
        </pc:picChg>
      </pc:sldChg>
      <pc:sldChg chg="delSp mod">
        <pc:chgData name="Sam Bishopp" userId="d26962ba-a2ab-475a-a38a-52bfad3d0a6a" providerId="ADAL" clId="{119DDDEB-B11F-4D62-A336-478106731AD2}" dt="2024-07-09T02:18:17.565" v="25" actId="478"/>
        <pc:sldMkLst>
          <pc:docMk/>
          <pc:sldMk cId="2523772750" sldId="657"/>
        </pc:sldMkLst>
        <pc:picChg chg="del">
          <ac:chgData name="Sam Bishopp" userId="d26962ba-a2ab-475a-a38a-52bfad3d0a6a" providerId="ADAL" clId="{119DDDEB-B11F-4D62-A336-478106731AD2}" dt="2024-07-09T02:18:17.565" v="25" actId="478"/>
          <ac:picMkLst>
            <pc:docMk/>
            <pc:sldMk cId="2523772750" sldId="657"/>
            <ac:picMk id="4" creationId="{50F0ED7C-5C21-6511-9239-FF5CEA94006F}"/>
          </ac:picMkLst>
        </pc:picChg>
      </pc:sldChg>
      <pc:sldChg chg="delSp mod">
        <pc:chgData name="Sam Bishopp" userId="d26962ba-a2ab-475a-a38a-52bfad3d0a6a" providerId="ADAL" clId="{119DDDEB-B11F-4D62-A336-478106731AD2}" dt="2024-07-09T02:18:23.427" v="28" actId="478"/>
        <pc:sldMkLst>
          <pc:docMk/>
          <pc:sldMk cId="4194093527" sldId="658"/>
        </pc:sldMkLst>
        <pc:picChg chg="del">
          <ac:chgData name="Sam Bishopp" userId="d26962ba-a2ab-475a-a38a-52bfad3d0a6a" providerId="ADAL" clId="{119DDDEB-B11F-4D62-A336-478106731AD2}" dt="2024-07-09T02:18:23.427" v="28" actId="478"/>
          <ac:picMkLst>
            <pc:docMk/>
            <pc:sldMk cId="4194093527" sldId="658"/>
            <ac:picMk id="2" creationId="{F7664F38-1670-D85D-FDF1-5AB864B232E1}"/>
          </ac:picMkLst>
        </pc:picChg>
      </pc:sldChg>
      <pc:sldChg chg="delSp mod">
        <pc:chgData name="Sam Bishopp" userId="d26962ba-a2ab-475a-a38a-52bfad3d0a6a" providerId="ADAL" clId="{119DDDEB-B11F-4D62-A336-478106731AD2}" dt="2024-07-09T02:18:07.758" v="20" actId="478"/>
        <pc:sldMkLst>
          <pc:docMk/>
          <pc:sldMk cId="833233592" sldId="659"/>
        </pc:sldMkLst>
        <pc:picChg chg="del">
          <ac:chgData name="Sam Bishopp" userId="d26962ba-a2ab-475a-a38a-52bfad3d0a6a" providerId="ADAL" clId="{119DDDEB-B11F-4D62-A336-478106731AD2}" dt="2024-07-09T02:18:07.758" v="20" actId="478"/>
          <ac:picMkLst>
            <pc:docMk/>
            <pc:sldMk cId="833233592" sldId="659"/>
            <ac:picMk id="2" creationId="{F0DCF4F0-04F3-DFA7-087C-20C8FCF4349E}"/>
          </ac:picMkLst>
        </pc:picChg>
      </pc:sldChg>
      <pc:sldChg chg="delSp mod">
        <pc:chgData name="Sam Bishopp" userId="d26962ba-a2ab-475a-a38a-52bfad3d0a6a" providerId="ADAL" clId="{119DDDEB-B11F-4D62-A336-478106731AD2}" dt="2024-07-09T02:18:01.158" v="17" actId="478"/>
        <pc:sldMkLst>
          <pc:docMk/>
          <pc:sldMk cId="1039063894" sldId="662"/>
        </pc:sldMkLst>
        <pc:picChg chg="del">
          <ac:chgData name="Sam Bishopp" userId="d26962ba-a2ab-475a-a38a-52bfad3d0a6a" providerId="ADAL" clId="{119DDDEB-B11F-4D62-A336-478106731AD2}" dt="2024-07-09T02:18:01.158" v="17" actId="478"/>
          <ac:picMkLst>
            <pc:docMk/>
            <pc:sldMk cId="1039063894" sldId="662"/>
            <ac:picMk id="4" creationId="{7F275CC2-C84D-E76C-3525-FCA1CF60980C}"/>
          </ac:picMkLst>
        </pc:picChg>
      </pc:sldChg>
      <pc:sldChg chg="delSp mod">
        <pc:chgData name="Sam Bishopp" userId="d26962ba-a2ab-475a-a38a-52bfad3d0a6a" providerId="ADAL" clId="{119DDDEB-B11F-4D62-A336-478106731AD2}" dt="2024-07-09T02:18:46.284" v="38" actId="478"/>
        <pc:sldMkLst>
          <pc:docMk/>
          <pc:sldMk cId="670188342" sldId="663"/>
        </pc:sldMkLst>
        <pc:picChg chg="del">
          <ac:chgData name="Sam Bishopp" userId="d26962ba-a2ab-475a-a38a-52bfad3d0a6a" providerId="ADAL" clId="{119DDDEB-B11F-4D62-A336-478106731AD2}" dt="2024-07-09T02:18:46.284" v="38" actId="478"/>
          <ac:picMkLst>
            <pc:docMk/>
            <pc:sldMk cId="670188342" sldId="663"/>
            <ac:picMk id="4" creationId="{2EE3188D-AD13-9DE0-98AB-B22CB332B7B8}"/>
          </ac:picMkLst>
        </pc:picChg>
      </pc:sldChg>
      <pc:sldChg chg="delSp mod">
        <pc:chgData name="Sam Bishopp" userId="d26962ba-a2ab-475a-a38a-52bfad3d0a6a" providerId="ADAL" clId="{119DDDEB-B11F-4D62-A336-478106731AD2}" dt="2024-07-09T02:18:21.639" v="27" actId="478"/>
        <pc:sldMkLst>
          <pc:docMk/>
          <pc:sldMk cId="2903449749" sldId="664"/>
        </pc:sldMkLst>
        <pc:picChg chg="del">
          <ac:chgData name="Sam Bishopp" userId="d26962ba-a2ab-475a-a38a-52bfad3d0a6a" providerId="ADAL" clId="{119DDDEB-B11F-4D62-A336-478106731AD2}" dt="2024-07-09T02:18:21.639" v="27" actId="478"/>
          <ac:picMkLst>
            <pc:docMk/>
            <pc:sldMk cId="2903449749" sldId="664"/>
            <ac:picMk id="4" creationId="{67F209F3-79DF-3AC8-BFD0-FF0F6E680A25}"/>
          </ac:picMkLst>
        </pc:picChg>
      </pc:sldChg>
      <pc:sldChg chg="delSp mod">
        <pc:chgData name="Sam Bishopp" userId="d26962ba-a2ab-475a-a38a-52bfad3d0a6a" providerId="ADAL" clId="{119DDDEB-B11F-4D62-A336-478106731AD2}" dt="2024-07-09T02:18:29.952" v="31" actId="478"/>
        <pc:sldMkLst>
          <pc:docMk/>
          <pc:sldMk cId="1225297451" sldId="665"/>
        </pc:sldMkLst>
        <pc:picChg chg="del">
          <ac:chgData name="Sam Bishopp" userId="d26962ba-a2ab-475a-a38a-52bfad3d0a6a" providerId="ADAL" clId="{119DDDEB-B11F-4D62-A336-478106731AD2}" dt="2024-07-09T02:18:29.952" v="31" actId="478"/>
          <ac:picMkLst>
            <pc:docMk/>
            <pc:sldMk cId="1225297451" sldId="665"/>
            <ac:picMk id="4" creationId="{E12706E9-403F-2A3C-A707-79F19BD7934C}"/>
          </ac:picMkLst>
        </pc:picChg>
      </pc:sldChg>
      <pc:sldChg chg="delSp mod">
        <pc:chgData name="Sam Bishopp" userId="d26962ba-a2ab-475a-a38a-52bfad3d0a6a" providerId="ADAL" clId="{119DDDEB-B11F-4D62-A336-478106731AD2}" dt="2024-07-09T02:18:33.881" v="33" actId="478"/>
        <pc:sldMkLst>
          <pc:docMk/>
          <pc:sldMk cId="3747076201" sldId="667"/>
        </pc:sldMkLst>
        <pc:picChg chg="del">
          <ac:chgData name="Sam Bishopp" userId="d26962ba-a2ab-475a-a38a-52bfad3d0a6a" providerId="ADAL" clId="{119DDDEB-B11F-4D62-A336-478106731AD2}" dt="2024-07-09T02:18:33.881" v="33" actId="478"/>
          <ac:picMkLst>
            <pc:docMk/>
            <pc:sldMk cId="3747076201" sldId="667"/>
            <ac:picMk id="4" creationId="{76015B24-6D42-390F-E5F1-F2BD51560BA9}"/>
          </ac:picMkLst>
        </pc:picChg>
      </pc:sldChg>
      <pc:sldChg chg="delSp mod">
        <pc:chgData name="Sam Bishopp" userId="d26962ba-a2ab-475a-a38a-52bfad3d0a6a" providerId="ADAL" clId="{119DDDEB-B11F-4D62-A336-478106731AD2}" dt="2024-07-09T02:18:36.904" v="35" actId="478"/>
        <pc:sldMkLst>
          <pc:docMk/>
          <pc:sldMk cId="2944382419" sldId="668"/>
        </pc:sldMkLst>
        <pc:picChg chg="del">
          <ac:chgData name="Sam Bishopp" userId="d26962ba-a2ab-475a-a38a-52bfad3d0a6a" providerId="ADAL" clId="{119DDDEB-B11F-4D62-A336-478106731AD2}" dt="2024-07-09T02:18:36.904" v="35" actId="478"/>
          <ac:picMkLst>
            <pc:docMk/>
            <pc:sldMk cId="2944382419" sldId="668"/>
            <ac:picMk id="4" creationId="{3F6E2171-B3B8-B9E7-40EE-09AC776B81BC}"/>
          </ac:picMkLst>
        </pc:picChg>
      </pc:sldChg>
      <pc:sldChg chg="delSp mod">
        <pc:chgData name="Sam Bishopp" userId="d26962ba-a2ab-475a-a38a-52bfad3d0a6a" providerId="ADAL" clId="{119DDDEB-B11F-4D62-A336-478106731AD2}" dt="2024-07-09T02:18:11.327" v="22" actId="478"/>
        <pc:sldMkLst>
          <pc:docMk/>
          <pc:sldMk cId="956034218" sldId="669"/>
        </pc:sldMkLst>
        <pc:picChg chg="del">
          <ac:chgData name="Sam Bishopp" userId="d26962ba-a2ab-475a-a38a-52bfad3d0a6a" providerId="ADAL" clId="{119DDDEB-B11F-4D62-A336-478106731AD2}" dt="2024-07-09T02:18:11.327" v="22" actId="478"/>
          <ac:picMkLst>
            <pc:docMk/>
            <pc:sldMk cId="956034218" sldId="669"/>
            <ac:picMk id="2" creationId="{434B7853-4541-BC4C-E689-CB9B212E7565}"/>
          </ac:picMkLst>
        </pc:picChg>
      </pc:sldChg>
      <pc:sldChg chg="delSp mod">
        <pc:chgData name="Sam Bishopp" userId="d26962ba-a2ab-475a-a38a-52bfad3d0a6a" providerId="ADAL" clId="{119DDDEB-B11F-4D62-A336-478106731AD2}" dt="2024-07-09T02:18:14.938" v="24" actId="478"/>
        <pc:sldMkLst>
          <pc:docMk/>
          <pc:sldMk cId="263940416" sldId="670"/>
        </pc:sldMkLst>
        <pc:picChg chg="del">
          <ac:chgData name="Sam Bishopp" userId="d26962ba-a2ab-475a-a38a-52bfad3d0a6a" providerId="ADAL" clId="{119DDDEB-B11F-4D62-A336-478106731AD2}" dt="2024-07-09T02:18:14.938" v="24" actId="478"/>
          <ac:picMkLst>
            <pc:docMk/>
            <pc:sldMk cId="263940416" sldId="670"/>
            <ac:picMk id="2" creationId="{C440AEDC-E73A-B53D-A7B6-79F179842E61}"/>
          </ac:picMkLst>
        </pc:picChg>
      </pc:sldChg>
      <pc:sldChg chg="delSp mod">
        <pc:chgData name="Sam Bishopp" userId="d26962ba-a2ab-475a-a38a-52bfad3d0a6a" providerId="ADAL" clId="{119DDDEB-B11F-4D62-A336-478106731AD2}" dt="2024-07-09T02:18:19.804" v="26" actId="478"/>
        <pc:sldMkLst>
          <pc:docMk/>
          <pc:sldMk cId="1062120097" sldId="671"/>
        </pc:sldMkLst>
        <pc:picChg chg="del">
          <ac:chgData name="Sam Bishopp" userId="d26962ba-a2ab-475a-a38a-52bfad3d0a6a" providerId="ADAL" clId="{119DDDEB-B11F-4D62-A336-478106731AD2}" dt="2024-07-09T02:18:19.804" v="26" actId="478"/>
          <ac:picMkLst>
            <pc:docMk/>
            <pc:sldMk cId="1062120097" sldId="671"/>
            <ac:picMk id="2" creationId="{A6D6BF35-0B79-68B2-6905-2FDA149F8F1C}"/>
          </ac:picMkLst>
        </pc:picChg>
      </pc:sldChg>
      <pc:sldChg chg="delSp mod">
        <pc:chgData name="Sam Bishopp" userId="d26962ba-a2ab-475a-a38a-52bfad3d0a6a" providerId="ADAL" clId="{119DDDEB-B11F-4D62-A336-478106731AD2}" dt="2024-07-09T02:18:25.385" v="29" actId="478"/>
        <pc:sldMkLst>
          <pc:docMk/>
          <pc:sldMk cId="1978246428" sldId="673"/>
        </pc:sldMkLst>
        <pc:picChg chg="del">
          <ac:chgData name="Sam Bishopp" userId="d26962ba-a2ab-475a-a38a-52bfad3d0a6a" providerId="ADAL" clId="{119DDDEB-B11F-4D62-A336-478106731AD2}" dt="2024-07-09T02:18:25.385" v="29" actId="478"/>
          <ac:picMkLst>
            <pc:docMk/>
            <pc:sldMk cId="1978246428" sldId="673"/>
            <ac:picMk id="2" creationId="{15779A2A-642E-BC4F-ED90-E95CF464E14F}"/>
          </ac:picMkLst>
        </pc:picChg>
      </pc:sldChg>
      <pc:sldChg chg="delSp mod">
        <pc:chgData name="Sam Bishopp" userId="d26962ba-a2ab-475a-a38a-52bfad3d0a6a" providerId="ADAL" clId="{119DDDEB-B11F-4D62-A336-478106731AD2}" dt="2024-07-09T02:18:31.873" v="32" actId="478"/>
        <pc:sldMkLst>
          <pc:docMk/>
          <pc:sldMk cId="158169125" sldId="674"/>
        </pc:sldMkLst>
        <pc:picChg chg="del">
          <ac:chgData name="Sam Bishopp" userId="d26962ba-a2ab-475a-a38a-52bfad3d0a6a" providerId="ADAL" clId="{119DDDEB-B11F-4D62-A336-478106731AD2}" dt="2024-07-09T02:18:31.873" v="32" actId="478"/>
          <ac:picMkLst>
            <pc:docMk/>
            <pc:sldMk cId="158169125" sldId="674"/>
            <ac:picMk id="2" creationId="{44182F18-5DDB-04AE-0D1D-7E72BC8F8A2C}"/>
          </ac:picMkLst>
        </pc:picChg>
      </pc:sldChg>
      <pc:sldChg chg="delSp mod">
        <pc:chgData name="Sam Bishopp" userId="d26962ba-a2ab-475a-a38a-52bfad3d0a6a" providerId="ADAL" clId="{119DDDEB-B11F-4D62-A336-478106731AD2}" dt="2024-07-09T02:18:35.269" v="34" actId="478"/>
        <pc:sldMkLst>
          <pc:docMk/>
          <pc:sldMk cId="2301415704" sldId="679"/>
        </pc:sldMkLst>
        <pc:picChg chg="del">
          <ac:chgData name="Sam Bishopp" userId="d26962ba-a2ab-475a-a38a-52bfad3d0a6a" providerId="ADAL" clId="{119DDDEB-B11F-4D62-A336-478106731AD2}" dt="2024-07-09T02:18:35.269" v="34" actId="478"/>
          <ac:picMkLst>
            <pc:docMk/>
            <pc:sldMk cId="2301415704" sldId="679"/>
            <ac:picMk id="2" creationId="{2A84D6D3-45EE-6B30-523E-CDE785C574C0}"/>
          </ac:picMkLst>
        </pc:picChg>
      </pc:sldChg>
      <pc:sldChg chg="delSp mod">
        <pc:chgData name="Sam Bishopp" userId="d26962ba-a2ab-475a-a38a-52bfad3d0a6a" providerId="ADAL" clId="{119DDDEB-B11F-4D62-A336-478106731AD2}" dt="2024-07-09T02:18:42.394" v="36" actId="478"/>
        <pc:sldMkLst>
          <pc:docMk/>
          <pc:sldMk cId="2617404762" sldId="680"/>
        </pc:sldMkLst>
        <pc:picChg chg="del">
          <ac:chgData name="Sam Bishopp" userId="d26962ba-a2ab-475a-a38a-52bfad3d0a6a" providerId="ADAL" clId="{119DDDEB-B11F-4D62-A336-478106731AD2}" dt="2024-07-09T02:18:42.394" v="36" actId="478"/>
          <ac:picMkLst>
            <pc:docMk/>
            <pc:sldMk cId="2617404762" sldId="680"/>
            <ac:picMk id="2" creationId="{C51016BD-DA19-62CF-8F81-09C314A923A9}"/>
          </ac:picMkLst>
        </pc:picChg>
      </pc:sldChg>
      <pc:sldChg chg="delSp mod">
        <pc:chgData name="Sam Bishopp" userId="d26962ba-a2ab-475a-a38a-52bfad3d0a6a" providerId="ADAL" clId="{119DDDEB-B11F-4D62-A336-478106731AD2}" dt="2024-07-09T02:18:43.976" v="37" actId="478"/>
        <pc:sldMkLst>
          <pc:docMk/>
          <pc:sldMk cId="938138769" sldId="681"/>
        </pc:sldMkLst>
        <pc:picChg chg="del">
          <ac:chgData name="Sam Bishopp" userId="d26962ba-a2ab-475a-a38a-52bfad3d0a6a" providerId="ADAL" clId="{119DDDEB-B11F-4D62-A336-478106731AD2}" dt="2024-07-09T02:18:43.976" v="37" actId="478"/>
          <ac:picMkLst>
            <pc:docMk/>
            <pc:sldMk cId="938138769" sldId="681"/>
            <ac:picMk id="2" creationId="{83383F91-F3ED-D7AF-0587-2241F14D3F4A}"/>
          </ac:picMkLst>
        </pc:picChg>
      </pc:sldChg>
      <pc:sldChg chg="delSp mod">
        <pc:chgData name="Sam Bishopp" userId="d26962ba-a2ab-475a-a38a-52bfad3d0a6a" providerId="ADAL" clId="{119DDDEB-B11F-4D62-A336-478106731AD2}" dt="2024-07-09T02:18:51.147" v="40" actId="478"/>
        <pc:sldMkLst>
          <pc:docMk/>
          <pc:sldMk cId="413284433" sldId="682"/>
        </pc:sldMkLst>
        <pc:picChg chg="del">
          <ac:chgData name="Sam Bishopp" userId="d26962ba-a2ab-475a-a38a-52bfad3d0a6a" providerId="ADAL" clId="{119DDDEB-B11F-4D62-A336-478106731AD2}" dt="2024-07-09T02:18:51.147" v="40" actId="478"/>
          <ac:picMkLst>
            <pc:docMk/>
            <pc:sldMk cId="413284433" sldId="682"/>
            <ac:picMk id="2" creationId="{3636D32C-61A4-3BE3-E446-5EB83BCE90D3}"/>
          </ac:picMkLst>
        </pc:picChg>
      </pc:sldChg>
      <pc:sldChg chg="delSp mod">
        <pc:chgData name="Sam Bishopp" userId="d26962ba-a2ab-475a-a38a-52bfad3d0a6a" providerId="ADAL" clId="{119DDDEB-B11F-4D62-A336-478106731AD2}" dt="2024-07-09T02:19:03.291" v="46" actId="478"/>
        <pc:sldMkLst>
          <pc:docMk/>
          <pc:sldMk cId="148934782" sldId="683"/>
        </pc:sldMkLst>
        <pc:picChg chg="del">
          <ac:chgData name="Sam Bishopp" userId="d26962ba-a2ab-475a-a38a-52bfad3d0a6a" providerId="ADAL" clId="{119DDDEB-B11F-4D62-A336-478106731AD2}" dt="2024-07-09T02:19:03.291" v="46" actId="478"/>
          <ac:picMkLst>
            <pc:docMk/>
            <pc:sldMk cId="148934782" sldId="683"/>
            <ac:picMk id="4" creationId="{5BFEC672-EB73-8B4B-BB01-8E6DCECC1678}"/>
          </ac:picMkLst>
        </pc:picChg>
      </pc:sldChg>
      <pc:sldChg chg="delSp mod">
        <pc:chgData name="Sam Bishopp" userId="d26962ba-a2ab-475a-a38a-52bfad3d0a6a" providerId="ADAL" clId="{119DDDEB-B11F-4D62-A336-478106731AD2}" dt="2024-07-09T02:19:15.838" v="52" actId="478"/>
        <pc:sldMkLst>
          <pc:docMk/>
          <pc:sldMk cId="649353414" sldId="684"/>
        </pc:sldMkLst>
        <pc:picChg chg="del">
          <ac:chgData name="Sam Bishopp" userId="d26962ba-a2ab-475a-a38a-52bfad3d0a6a" providerId="ADAL" clId="{119DDDEB-B11F-4D62-A336-478106731AD2}" dt="2024-07-09T02:19:15.838" v="52" actId="478"/>
          <ac:picMkLst>
            <pc:docMk/>
            <pc:sldMk cId="649353414" sldId="684"/>
            <ac:picMk id="4" creationId="{73542F5B-D59F-4F20-A001-832ABA9890AC}"/>
          </ac:picMkLst>
        </pc:picChg>
      </pc:sldChg>
      <pc:sldChg chg="delSp mod">
        <pc:chgData name="Sam Bishopp" userId="d26962ba-a2ab-475a-a38a-52bfad3d0a6a" providerId="ADAL" clId="{119DDDEB-B11F-4D62-A336-478106731AD2}" dt="2024-07-09T02:19:17.973" v="53" actId="478"/>
        <pc:sldMkLst>
          <pc:docMk/>
          <pc:sldMk cId="43255724" sldId="685"/>
        </pc:sldMkLst>
        <pc:picChg chg="del">
          <ac:chgData name="Sam Bishopp" userId="d26962ba-a2ab-475a-a38a-52bfad3d0a6a" providerId="ADAL" clId="{119DDDEB-B11F-4D62-A336-478106731AD2}" dt="2024-07-09T02:19:17.973" v="53" actId="478"/>
          <ac:picMkLst>
            <pc:docMk/>
            <pc:sldMk cId="43255724" sldId="685"/>
            <ac:picMk id="4" creationId="{A09DC233-B359-B127-A596-BE949D8DEAEA}"/>
          </ac:picMkLst>
        </pc:picChg>
      </pc:sldChg>
      <pc:sldChg chg="delSp mod">
        <pc:chgData name="Sam Bishopp" userId="d26962ba-a2ab-475a-a38a-52bfad3d0a6a" providerId="ADAL" clId="{119DDDEB-B11F-4D62-A336-478106731AD2}" dt="2024-07-09T02:19:05.126" v="47" actId="478"/>
        <pc:sldMkLst>
          <pc:docMk/>
          <pc:sldMk cId="115938158" sldId="686"/>
        </pc:sldMkLst>
        <pc:picChg chg="del">
          <ac:chgData name="Sam Bishopp" userId="d26962ba-a2ab-475a-a38a-52bfad3d0a6a" providerId="ADAL" clId="{119DDDEB-B11F-4D62-A336-478106731AD2}" dt="2024-07-09T02:19:05.126" v="47" actId="478"/>
          <ac:picMkLst>
            <pc:docMk/>
            <pc:sldMk cId="115938158" sldId="686"/>
            <ac:picMk id="2" creationId="{120EABC3-CC15-5CE9-E423-4403A5543DE0}"/>
          </ac:picMkLst>
        </pc:picChg>
      </pc:sldChg>
      <pc:sldChg chg="delSp mod">
        <pc:chgData name="Sam Bishopp" userId="d26962ba-a2ab-475a-a38a-52bfad3d0a6a" providerId="ADAL" clId="{119DDDEB-B11F-4D62-A336-478106731AD2}" dt="2024-07-09T02:19:07.146" v="48" actId="478"/>
        <pc:sldMkLst>
          <pc:docMk/>
          <pc:sldMk cId="4236498325" sldId="687"/>
        </pc:sldMkLst>
        <pc:picChg chg="del">
          <ac:chgData name="Sam Bishopp" userId="d26962ba-a2ab-475a-a38a-52bfad3d0a6a" providerId="ADAL" clId="{119DDDEB-B11F-4D62-A336-478106731AD2}" dt="2024-07-09T02:19:07.146" v="48" actId="478"/>
          <ac:picMkLst>
            <pc:docMk/>
            <pc:sldMk cId="4236498325" sldId="687"/>
            <ac:picMk id="2" creationId="{90FCC691-DEE5-3E6B-0BAD-3744F0A6BFD8}"/>
          </ac:picMkLst>
        </pc:picChg>
      </pc:sldChg>
      <pc:sldChg chg="delSp mod">
        <pc:chgData name="Sam Bishopp" userId="d26962ba-a2ab-475a-a38a-52bfad3d0a6a" providerId="ADAL" clId="{119DDDEB-B11F-4D62-A336-478106731AD2}" dt="2024-07-09T02:19:10.086" v="49" actId="478"/>
        <pc:sldMkLst>
          <pc:docMk/>
          <pc:sldMk cId="991227785" sldId="688"/>
        </pc:sldMkLst>
        <pc:picChg chg="del">
          <ac:chgData name="Sam Bishopp" userId="d26962ba-a2ab-475a-a38a-52bfad3d0a6a" providerId="ADAL" clId="{119DDDEB-B11F-4D62-A336-478106731AD2}" dt="2024-07-09T02:19:10.086" v="49" actId="478"/>
          <ac:picMkLst>
            <pc:docMk/>
            <pc:sldMk cId="991227785" sldId="688"/>
            <ac:picMk id="2" creationId="{9F114634-9D88-6AD2-83F1-A4C7FD4B1D16}"/>
          </ac:picMkLst>
        </pc:picChg>
      </pc:sldChg>
      <pc:sldChg chg="delSp mod">
        <pc:chgData name="Sam Bishopp" userId="d26962ba-a2ab-475a-a38a-52bfad3d0a6a" providerId="ADAL" clId="{119DDDEB-B11F-4D62-A336-478106731AD2}" dt="2024-07-09T02:19:20.050" v="54" actId="478"/>
        <pc:sldMkLst>
          <pc:docMk/>
          <pc:sldMk cId="3003313798" sldId="689"/>
        </pc:sldMkLst>
        <pc:picChg chg="del">
          <ac:chgData name="Sam Bishopp" userId="d26962ba-a2ab-475a-a38a-52bfad3d0a6a" providerId="ADAL" clId="{119DDDEB-B11F-4D62-A336-478106731AD2}" dt="2024-07-09T02:19:20.050" v="54" actId="478"/>
          <ac:picMkLst>
            <pc:docMk/>
            <pc:sldMk cId="3003313798" sldId="689"/>
            <ac:picMk id="4" creationId="{76A231E7-432F-9F1B-F38E-300A48E8ECF9}"/>
          </ac:picMkLst>
        </pc:picChg>
      </pc:sldChg>
      <pc:sldChg chg="delSp mod">
        <pc:chgData name="Sam Bishopp" userId="d26962ba-a2ab-475a-a38a-52bfad3d0a6a" providerId="ADAL" clId="{119DDDEB-B11F-4D62-A336-478106731AD2}" dt="2024-07-09T02:18:54.602" v="42" actId="478"/>
        <pc:sldMkLst>
          <pc:docMk/>
          <pc:sldMk cId="2968923725" sldId="692"/>
        </pc:sldMkLst>
        <pc:picChg chg="del">
          <ac:chgData name="Sam Bishopp" userId="d26962ba-a2ab-475a-a38a-52bfad3d0a6a" providerId="ADAL" clId="{119DDDEB-B11F-4D62-A336-478106731AD2}" dt="2024-07-09T02:18:54.602" v="42" actId="478"/>
          <ac:picMkLst>
            <pc:docMk/>
            <pc:sldMk cId="2968923725" sldId="692"/>
            <ac:picMk id="5" creationId="{89BBBFAA-E2F0-FE80-E06F-F9A7F6191546}"/>
          </ac:picMkLst>
        </pc:picChg>
      </pc:sldChg>
      <pc:sldChg chg="delSp mod">
        <pc:chgData name="Sam Bishopp" userId="d26962ba-a2ab-475a-a38a-52bfad3d0a6a" providerId="ADAL" clId="{119DDDEB-B11F-4D62-A336-478106731AD2}" dt="2024-07-09T02:18:56.361" v="43" actId="478"/>
        <pc:sldMkLst>
          <pc:docMk/>
          <pc:sldMk cId="1172989582" sldId="693"/>
        </pc:sldMkLst>
        <pc:picChg chg="del">
          <ac:chgData name="Sam Bishopp" userId="d26962ba-a2ab-475a-a38a-52bfad3d0a6a" providerId="ADAL" clId="{119DDDEB-B11F-4D62-A336-478106731AD2}" dt="2024-07-09T02:18:56.361" v="43" actId="478"/>
          <ac:picMkLst>
            <pc:docMk/>
            <pc:sldMk cId="1172989582" sldId="693"/>
            <ac:picMk id="3" creationId="{228472AA-54E7-39C8-86F5-109C84BFF29F}"/>
          </ac:picMkLst>
        </pc:picChg>
      </pc:sldChg>
      <pc:sldChg chg="delSp mod">
        <pc:chgData name="Sam Bishopp" userId="d26962ba-a2ab-475a-a38a-52bfad3d0a6a" providerId="ADAL" clId="{119DDDEB-B11F-4D62-A336-478106731AD2}" dt="2024-07-09T02:19:01.171" v="45" actId="478"/>
        <pc:sldMkLst>
          <pc:docMk/>
          <pc:sldMk cId="2750894021" sldId="694"/>
        </pc:sldMkLst>
        <pc:picChg chg="del">
          <ac:chgData name="Sam Bishopp" userId="d26962ba-a2ab-475a-a38a-52bfad3d0a6a" providerId="ADAL" clId="{119DDDEB-B11F-4D62-A336-478106731AD2}" dt="2024-07-09T02:19:01.171" v="45" actId="478"/>
          <ac:picMkLst>
            <pc:docMk/>
            <pc:sldMk cId="2750894021" sldId="694"/>
            <ac:picMk id="2" creationId="{1D107AB7-7BD1-1B6B-B435-260FC61AF7AC}"/>
          </ac:picMkLst>
        </pc:picChg>
      </pc:sldChg>
      <pc:sldChg chg="delSp mod">
        <pc:chgData name="Sam Bishopp" userId="d26962ba-a2ab-475a-a38a-52bfad3d0a6a" providerId="ADAL" clId="{119DDDEB-B11F-4D62-A336-478106731AD2}" dt="2024-07-09T02:19:26.226" v="57" actId="478"/>
        <pc:sldMkLst>
          <pc:docMk/>
          <pc:sldMk cId="1066273011" sldId="695"/>
        </pc:sldMkLst>
        <pc:picChg chg="del">
          <ac:chgData name="Sam Bishopp" userId="d26962ba-a2ab-475a-a38a-52bfad3d0a6a" providerId="ADAL" clId="{119DDDEB-B11F-4D62-A336-478106731AD2}" dt="2024-07-09T02:19:26.226" v="57" actId="478"/>
          <ac:picMkLst>
            <pc:docMk/>
            <pc:sldMk cId="1066273011" sldId="695"/>
            <ac:picMk id="4" creationId="{D064DC02-0E63-7F56-1B48-D1D269FA7EAE}"/>
          </ac:picMkLst>
        </pc:picChg>
      </pc:sldChg>
      <pc:sldChg chg="delSp mod">
        <pc:chgData name="Sam Bishopp" userId="d26962ba-a2ab-475a-a38a-52bfad3d0a6a" providerId="ADAL" clId="{119DDDEB-B11F-4D62-A336-478106731AD2}" dt="2024-07-09T02:19:28.084" v="58" actId="478"/>
        <pc:sldMkLst>
          <pc:docMk/>
          <pc:sldMk cId="3401336044" sldId="696"/>
        </pc:sldMkLst>
        <pc:picChg chg="del">
          <ac:chgData name="Sam Bishopp" userId="d26962ba-a2ab-475a-a38a-52bfad3d0a6a" providerId="ADAL" clId="{119DDDEB-B11F-4D62-A336-478106731AD2}" dt="2024-07-09T02:19:28.084" v="58" actId="478"/>
          <ac:picMkLst>
            <pc:docMk/>
            <pc:sldMk cId="3401336044" sldId="696"/>
            <ac:picMk id="4" creationId="{14EFBBF9-7286-1DD9-63F9-42AEF7E37FB5}"/>
          </ac:picMkLst>
        </pc:picChg>
      </pc:sldChg>
      <pc:sldChg chg="delSp mod">
        <pc:chgData name="Sam Bishopp" userId="d26962ba-a2ab-475a-a38a-52bfad3d0a6a" providerId="ADAL" clId="{119DDDEB-B11F-4D62-A336-478106731AD2}" dt="2024-07-09T02:19:39.844" v="63" actId="478"/>
        <pc:sldMkLst>
          <pc:docMk/>
          <pc:sldMk cId="762064567" sldId="698"/>
        </pc:sldMkLst>
        <pc:picChg chg="del">
          <ac:chgData name="Sam Bishopp" userId="d26962ba-a2ab-475a-a38a-52bfad3d0a6a" providerId="ADAL" clId="{119DDDEB-B11F-4D62-A336-478106731AD2}" dt="2024-07-09T02:19:39.844" v="63" actId="478"/>
          <ac:picMkLst>
            <pc:docMk/>
            <pc:sldMk cId="762064567" sldId="698"/>
            <ac:picMk id="4" creationId="{E730EA06-BA48-AC0E-172D-817F00476313}"/>
          </ac:picMkLst>
        </pc:picChg>
      </pc:sldChg>
      <pc:sldChg chg="delSp mod">
        <pc:chgData name="Sam Bishopp" userId="d26962ba-a2ab-475a-a38a-52bfad3d0a6a" providerId="ADAL" clId="{119DDDEB-B11F-4D62-A336-478106731AD2}" dt="2024-07-09T02:19:52.245" v="69" actId="478"/>
        <pc:sldMkLst>
          <pc:docMk/>
          <pc:sldMk cId="1626428918" sldId="699"/>
        </pc:sldMkLst>
        <pc:picChg chg="del">
          <ac:chgData name="Sam Bishopp" userId="d26962ba-a2ab-475a-a38a-52bfad3d0a6a" providerId="ADAL" clId="{119DDDEB-B11F-4D62-A336-478106731AD2}" dt="2024-07-09T02:19:52.245" v="69" actId="478"/>
          <ac:picMkLst>
            <pc:docMk/>
            <pc:sldMk cId="1626428918" sldId="699"/>
            <ac:picMk id="4" creationId="{B3684484-543C-BBDC-EF2D-34749CCCD339}"/>
          </ac:picMkLst>
        </pc:picChg>
      </pc:sldChg>
      <pc:sldChg chg="delSp mod">
        <pc:chgData name="Sam Bishopp" userId="d26962ba-a2ab-475a-a38a-52bfad3d0a6a" providerId="ADAL" clId="{119DDDEB-B11F-4D62-A336-478106731AD2}" dt="2024-07-09T02:19:44.360" v="65" actId="478"/>
        <pc:sldMkLst>
          <pc:docMk/>
          <pc:sldMk cId="2358027158" sldId="700"/>
        </pc:sldMkLst>
        <pc:picChg chg="del">
          <ac:chgData name="Sam Bishopp" userId="d26962ba-a2ab-475a-a38a-52bfad3d0a6a" providerId="ADAL" clId="{119DDDEB-B11F-4D62-A336-478106731AD2}" dt="2024-07-09T02:19:44.360" v="65" actId="478"/>
          <ac:picMkLst>
            <pc:docMk/>
            <pc:sldMk cId="2358027158" sldId="700"/>
            <ac:picMk id="4" creationId="{D4075B7D-0331-DBA6-775C-0ACCDCE3614D}"/>
          </ac:picMkLst>
        </pc:picChg>
      </pc:sldChg>
      <pc:sldChg chg="delSp mod">
        <pc:chgData name="Sam Bishopp" userId="d26962ba-a2ab-475a-a38a-52bfad3d0a6a" providerId="ADAL" clId="{119DDDEB-B11F-4D62-A336-478106731AD2}" dt="2024-07-09T02:19:50.160" v="68" actId="478"/>
        <pc:sldMkLst>
          <pc:docMk/>
          <pc:sldMk cId="3654821998" sldId="701"/>
        </pc:sldMkLst>
        <pc:picChg chg="del">
          <ac:chgData name="Sam Bishopp" userId="d26962ba-a2ab-475a-a38a-52bfad3d0a6a" providerId="ADAL" clId="{119DDDEB-B11F-4D62-A336-478106731AD2}" dt="2024-07-09T02:19:50.160" v="68" actId="478"/>
          <ac:picMkLst>
            <pc:docMk/>
            <pc:sldMk cId="3654821998" sldId="701"/>
            <ac:picMk id="4" creationId="{1D79BCC7-F336-0814-5780-51AF321F9DBA}"/>
          </ac:picMkLst>
        </pc:picChg>
      </pc:sldChg>
      <pc:sldChg chg="delSp mod">
        <pc:chgData name="Sam Bishopp" userId="d26962ba-a2ab-475a-a38a-52bfad3d0a6a" providerId="ADAL" clId="{119DDDEB-B11F-4D62-A336-478106731AD2}" dt="2024-07-09T02:19:54.018" v="70" actId="478"/>
        <pc:sldMkLst>
          <pc:docMk/>
          <pc:sldMk cId="1874571960" sldId="702"/>
        </pc:sldMkLst>
        <pc:picChg chg="del">
          <ac:chgData name="Sam Bishopp" userId="d26962ba-a2ab-475a-a38a-52bfad3d0a6a" providerId="ADAL" clId="{119DDDEB-B11F-4D62-A336-478106731AD2}" dt="2024-07-09T02:19:54.018" v="70" actId="478"/>
          <ac:picMkLst>
            <pc:docMk/>
            <pc:sldMk cId="1874571960" sldId="702"/>
            <ac:picMk id="4" creationId="{9836CF7D-2B7D-8AE4-F096-246AED109963}"/>
          </ac:picMkLst>
        </pc:picChg>
      </pc:sldChg>
      <pc:sldChg chg="delSp mod">
        <pc:chgData name="Sam Bishopp" userId="d26962ba-a2ab-475a-a38a-52bfad3d0a6a" providerId="ADAL" clId="{119DDDEB-B11F-4D62-A336-478106731AD2}" dt="2024-07-09T02:19:46.081" v="66" actId="478"/>
        <pc:sldMkLst>
          <pc:docMk/>
          <pc:sldMk cId="1727881214" sldId="703"/>
        </pc:sldMkLst>
        <pc:picChg chg="del">
          <ac:chgData name="Sam Bishopp" userId="d26962ba-a2ab-475a-a38a-52bfad3d0a6a" providerId="ADAL" clId="{119DDDEB-B11F-4D62-A336-478106731AD2}" dt="2024-07-09T02:19:46.081" v="66" actId="478"/>
          <ac:picMkLst>
            <pc:docMk/>
            <pc:sldMk cId="1727881214" sldId="703"/>
            <ac:picMk id="4" creationId="{C5AD15BD-7B1A-8FC1-BC65-94D1041F3468}"/>
          </ac:picMkLst>
        </pc:picChg>
      </pc:sldChg>
      <pc:sldChg chg="delSp mod">
        <pc:chgData name="Sam Bishopp" userId="d26962ba-a2ab-475a-a38a-52bfad3d0a6a" providerId="ADAL" clId="{119DDDEB-B11F-4D62-A336-478106731AD2}" dt="2024-07-09T02:19:48.170" v="67" actId="478"/>
        <pc:sldMkLst>
          <pc:docMk/>
          <pc:sldMk cId="1782656287" sldId="704"/>
        </pc:sldMkLst>
        <pc:picChg chg="del">
          <ac:chgData name="Sam Bishopp" userId="d26962ba-a2ab-475a-a38a-52bfad3d0a6a" providerId="ADAL" clId="{119DDDEB-B11F-4D62-A336-478106731AD2}" dt="2024-07-09T02:19:48.170" v="67" actId="478"/>
          <ac:picMkLst>
            <pc:docMk/>
            <pc:sldMk cId="1782656287" sldId="704"/>
            <ac:picMk id="4" creationId="{8510C434-E2D9-EC39-7075-A06624F07D4C}"/>
          </ac:picMkLst>
        </pc:picChg>
      </pc:sldChg>
      <pc:sldChg chg="delSp mod">
        <pc:chgData name="Sam Bishopp" userId="d26962ba-a2ab-475a-a38a-52bfad3d0a6a" providerId="ADAL" clId="{119DDDEB-B11F-4D62-A336-478106731AD2}" dt="2024-07-09T02:19:37.253" v="62" actId="478"/>
        <pc:sldMkLst>
          <pc:docMk/>
          <pc:sldMk cId="3617626650" sldId="705"/>
        </pc:sldMkLst>
        <pc:picChg chg="del">
          <ac:chgData name="Sam Bishopp" userId="d26962ba-a2ab-475a-a38a-52bfad3d0a6a" providerId="ADAL" clId="{119DDDEB-B11F-4D62-A336-478106731AD2}" dt="2024-07-09T02:19:37.253" v="62" actId="478"/>
          <ac:picMkLst>
            <pc:docMk/>
            <pc:sldMk cId="3617626650" sldId="705"/>
            <ac:picMk id="4" creationId="{8E5B32DA-2D18-5847-51F8-659ECC1C06D0}"/>
          </ac:picMkLst>
        </pc:picChg>
      </pc:sldChg>
      <pc:sldChg chg="delSp mod">
        <pc:chgData name="Sam Bishopp" userId="d26962ba-a2ab-475a-a38a-52bfad3d0a6a" providerId="ADAL" clId="{119DDDEB-B11F-4D62-A336-478106731AD2}" dt="2024-07-09T02:19:56.711" v="71" actId="478"/>
        <pc:sldMkLst>
          <pc:docMk/>
          <pc:sldMk cId="3870984434" sldId="706"/>
        </pc:sldMkLst>
        <pc:picChg chg="del">
          <ac:chgData name="Sam Bishopp" userId="d26962ba-a2ab-475a-a38a-52bfad3d0a6a" providerId="ADAL" clId="{119DDDEB-B11F-4D62-A336-478106731AD2}" dt="2024-07-09T02:19:56.711" v="71" actId="478"/>
          <ac:picMkLst>
            <pc:docMk/>
            <pc:sldMk cId="3870984434" sldId="706"/>
            <ac:picMk id="4" creationId="{86C0A6DD-1B2C-B0C1-0C5D-142D33071372}"/>
          </ac:picMkLst>
        </pc:picChg>
      </pc:sldChg>
      <pc:sldChg chg="delSp mod">
        <pc:chgData name="Sam Bishopp" userId="d26962ba-a2ab-475a-a38a-52bfad3d0a6a" providerId="ADAL" clId="{119DDDEB-B11F-4D62-A336-478106731AD2}" dt="2024-07-09T02:19:58.332" v="72" actId="478"/>
        <pc:sldMkLst>
          <pc:docMk/>
          <pc:sldMk cId="3255087455" sldId="707"/>
        </pc:sldMkLst>
        <pc:picChg chg="del">
          <ac:chgData name="Sam Bishopp" userId="d26962ba-a2ab-475a-a38a-52bfad3d0a6a" providerId="ADAL" clId="{119DDDEB-B11F-4D62-A336-478106731AD2}" dt="2024-07-09T02:19:58.332" v="72" actId="478"/>
          <ac:picMkLst>
            <pc:docMk/>
            <pc:sldMk cId="3255087455" sldId="707"/>
            <ac:picMk id="4" creationId="{800E01C1-C4E0-9F96-DE3E-A03B72F835C3}"/>
          </ac:picMkLst>
        </pc:picChg>
      </pc:sldChg>
      <pc:sldChg chg="delSp mod">
        <pc:chgData name="Sam Bishopp" userId="d26962ba-a2ab-475a-a38a-52bfad3d0a6a" providerId="ADAL" clId="{119DDDEB-B11F-4D62-A336-478106731AD2}" dt="2024-07-09T02:17:43.590" v="12" actId="478"/>
        <pc:sldMkLst>
          <pc:docMk/>
          <pc:sldMk cId="1033575671" sldId="709"/>
        </pc:sldMkLst>
        <pc:picChg chg="del">
          <ac:chgData name="Sam Bishopp" userId="d26962ba-a2ab-475a-a38a-52bfad3d0a6a" providerId="ADAL" clId="{119DDDEB-B11F-4D62-A336-478106731AD2}" dt="2024-07-09T02:17:43.590" v="12" actId="478"/>
          <ac:picMkLst>
            <pc:docMk/>
            <pc:sldMk cId="1033575671" sldId="709"/>
            <ac:picMk id="5" creationId="{2D5ACC42-01A9-2AAA-969E-F177B2F35E24}"/>
          </ac:picMkLst>
        </pc:picChg>
      </pc:sldChg>
      <pc:sldChg chg="delSp mod">
        <pc:chgData name="Sam Bishopp" userId="d26962ba-a2ab-475a-a38a-52bfad3d0a6a" providerId="ADAL" clId="{119DDDEB-B11F-4D62-A336-478106731AD2}" dt="2024-07-09T02:17:22.759" v="6" actId="478"/>
        <pc:sldMkLst>
          <pc:docMk/>
          <pc:sldMk cId="4192842232" sldId="714"/>
        </pc:sldMkLst>
        <pc:picChg chg="del">
          <ac:chgData name="Sam Bishopp" userId="d26962ba-a2ab-475a-a38a-52bfad3d0a6a" providerId="ADAL" clId="{119DDDEB-B11F-4D62-A336-478106731AD2}" dt="2024-07-09T02:17:22.759" v="6" actId="478"/>
          <ac:picMkLst>
            <pc:docMk/>
            <pc:sldMk cId="4192842232" sldId="714"/>
            <ac:picMk id="3" creationId="{44C9305C-6711-7C23-65BD-38B0F8BD3F64}"/>
          </ac:picMkLst>
        </pc:picChg>
      </pc:sldChg>
      <pc:sldChg chg="delSp mod">
        <pc:chgData name="Sam Bishopp" userId="d26962ba-a2ab-475a-a38a-52bfad3d0a6a" providerId="ADAL" clId="{119DDDEB-B11F-4D62-A336-478106731AD2}" dt="2024-07-09T02:19:30.738" v="59" actId="478"/>
        <pc:sldMkLst>
          <pc:docMk/>
          <pc:sldMk cId="201687958" sldId="717"/>
        </pc:sldMkLst>
        <pc:picChg chg="del">
          <ac:chgData name="Sam Bishopp" userId="d26962ba-a2ab-475a-a38a-52bfad3d0a6a" providerId="ADAL" clId="{119DDDEB-B11F-4D62-A336-478106731AD2}" dt="2024-07-09T02:19:30.738" v="59" actId="478"/>
          <ac:picMkLst>
            <pc:docMk/>
            <pc:sldMk cId="201687958" sldId="717"/>
            <ac:picMk id="2" creationId="{F009ADA6-A542-4524-D882-0F85623CCDC3}"/>
          </ac:picMkLst>
        </pc:picChg>
      </pc:sldChg>
      <pc:sldChg chg="delSp mod">
        <pc:chgData name="Sam Bishopp" userId="d26962ba-a2ab-475a-a38a-52bfad3d0a6a" providerId="ADAL" clId="{119DDDEB-B11F-4D62-A336-478106731AD2}" dt="2024-07-09T02:18:52.920" v="41" actId="478"/>
        <pc:sldMkLst>
          <pc:docMk/>
          <pc:sldMk cId="2990797839" sldId="718"/>
        </pc:sldMkLst>
        <pc:picChg chg="del">
          <ac:chgData name="Sam Bishopp" userId="d26962ba-a2ab-475a-a38a-52bfad3d0a6a" providerId="ADAL" clId="{119DDDEB-B11F-4D62-A336-478106731AD2}" dt="2024-07-09T02:18:52.920" v="41" actId="478"/>
          <ac:picMkLst>
            <pc:docMk/>
            <pc:sldMk cId="2990797839" sldId="718"/>
            <ac:picMk id="2" creationId="{14E738A5-59BF-B76E-2DCC-526A18F64B56}"/>
          </ac:picMkLst>
        </pc:picChg>
      </pc:sldChg>
      <pc:sldChg chg="delSp mod">
        <pc:chgData name="Sam Bishopp" userId="d26962ba-a2ab-475a-a38a-52bfad3d0a6a" providerId="ADAL" clId="{119DDDEB-B11F-4D62-A336-478106731AD2}" dt="2024-07-09T02:19:11.806" v="50" actId="478"/>
        <pc:sldMkLst>
          <pc:docMk/>
          <pc:sldMk cId="3072708975" sldId="722"/>
        </pc:sldMkLst>
        <pc:picChg chg="del">
          <ac:chgData name="Sam Bishopp" userId="d26962ba-a2ab-475a-a38a-52bfad3d0a6a" providerId="ADAL" clId="{119DDDEB-B11F-4D62-A336-478106731AD2}" dt="2024-07-09T02:19:11.806" v="50" actId="478"/>
          <ac:picMkLst>
            <pc:docMk/>
            <pc:sldMk cId="3072708975" sldId="722"/>
            <ac:picMk id="2" creationId="{653E4883-25E9-2F53-C285-BD80882FD264}"/>
          </ac:picMkLst>
        </pc:picChg>
      </pc:sldChg>
      <pc:sldChg chg="delSp mod">
        <pc:chgData name="Sam Bishopp" userId="d26962ba-a2ab-475a-a38a-52bfad3d0a6a" providerId="ADAL" clId="{119DDDEB-B11F-4D62-A336-478106731AD2}" dt="2024-07-09T02:19:14.011" v="51" actId="478"/>
        <pc:sldMkLst>
          <pc:docMk/>
          <pc:sldMk cId="3636607622" sldId="724"/>
        </pc:sldMkLst>
        <pc:picChg chg="del">
          <ac:chgData name="Sam Bishopp" userId="d26962ba-a2ab-475a-a38a-52bfad3d0a6a" providerId="ADAL" clId="{119DDDEB-B11F-4D62-A336-478106731AD2}" dt="2024-07-09T02:19:14.011" v="51" actId="478"/>
          <ac:picMkLst>
            <pc:docMk/>
            <pc:sldMk cId="3636607622" sldId="724"/>
            <ac:picMk id="2" creationId="{3A7BAC37-2C9A-0BFC-0980-BB3E7AF704EF}"/>
          </ac:picMkLst>
        </pc:picChg>
      </pc:sldChg>
      <pc:sldChg chg="delSp mod">
        <pc:chgData name="Sam Bishopp" userId="d26962ba-a2ab-475a-a38a-52bfad3d0a6a" providerId="ADAL" clId="{119DDDEB-B11F-4D62-A336-478106731AD2}" dt="2024-07-09T02:18:27.245" v="30" actId="478"/>
        <pc:sldMkLst>
          <pc:docMk/>
          <pc:sldMk cId="2613706349" sldId="725"/>
        </pc:sldMkLst>
        <pc:picChg chg="del">
          <ac:chgData name="Sam Bishopp" userId="d26962ba-a2ab-475a-a38a-52bfad3d0a6a" providerId="ADAL" clId="{119DDDEB-B11F-4D62-A336-478106731AD2}" dt="2024-07-09T02:18:27.245" v="30" actId="478"/>
          <ac:picMkLst>
            <pc:docMk/>
            <pc:sldMk cId="2613706349" sldId="725"/>
            <ac:picMk id="2" creationId="{573E689D-53D4-1E31-E8CD-3729EC3D67FC}"/>
          </ac:picMkLst>
        </pc:picChg>
      </pc:sldChg>
      <pc:sldChg chg="delSp mod">
        <pc:chgData name="Sam Bishopp" userId="d26962ba-a2ab-475a-a38a-52bfad3d0a6a" providerId="ADAL" clId="{119DDDEB-B11F-4D62-A336-478106731AD2}" dt="2024-07-09T02:18:59.151" v="44" actId="478"/>
        <pc:sldMkLst>
          <pc:docMk/>
          <pc:sldMk cId="3565586594" sldId="726"/>
        </pc:sldMkLst>
        <pc:picChg chg="del">
          <ac:chgData name="Sam Bishopp" userId="d26962ba-a2ab-475a-a38a-52bfad3d0a6a" providerId="ADAL" clId="{119DDDEB-B11F-4D62-A336-478106731AD2}" dt="2024-07-09T02:18:59.151" v="44" actId="478"/>
          <ac:picMkLst>
            <pc:docMk/>
            <pc:sldMk cId="3565586594" sldId="726"/>
            <ac:picMk id="2" creationId="{01DEFE4E-E889-77A1-212E-75C2CCB6BC18}"/>
          </ac:picMkLst>
        </pc:picChg>
      </pc:sldChg>
      <pc:sldChg chg="delSp mod">
        <pc:chgData name="Sam Bishopp" userId="d26962ba-a2ab-475a-a38a-52bfad3d0a6a" providerId="ADAL" clId="{119DDDEB-B11F-4D62-A336-478106731AD2}" dt="2024-07-09T02:17:27.333" v="8" actId="478"/>
        <pc:sldMkLst>
          <pc:docMk/>
          <pc:sldMk cId="2188526297" sldId="729"/>
        </pc:sldMkLst>
        <pc:picChg chg="del">
          <ac:chgData name="Sam Bishopp" userId="d26962ba-a2ab-475a-a38a-52bfad3d0a6a" providerId="ADAL" clId="{119DDDEB-B11F-4D62-A336-478106731AD2}" dt="2024-07-09T02:17:27.333" v="8" actId="478"/>
          <ac:picMkLst>
            <pc:docMk/>
            <pc:sldMk cId="2188526297" sldId="729"/>
            <ac:picMk id="2" creationId="{95424957-9755-80AC-224D-D5B34A5DDD0A}"/>
          </ac:picMkLst>
        </pc:picChg>
      </pc:sldChg>
      <pc:sldChg chg="delSp mod">
        <pc:chgData name="Sam Bishopp" userId="d26962ba-a2ab-475a-a38a-52bfad3d0a6a" providerId="ADAL" clId="{119DDDEB-B11F-4D62-A336-478106731AD2}" dt="2024-07-09T02:19:21.972" v="55" actId="478"/>
        <pc:sldMkLst>
          <pc:docMk/>
          <pc:sldMk cId="76744913" sldId="730"/>
        </pc:sldMkLst>
        <pc:picChg chg="del">
          <ac:chgData name="Sam Bishopp" userId="d26962ba-a2ab-475a-a38a-52bfad3d0a6a" providerId="ADAL" clId="{119DDDEB-B11F-4D62-A336-478106731AD2}" dt="2024-07-09T02:19:21.972" v="55" actId="478"/>
          <ac:picMkLst>
            <pc:docMk/>
            <pc:sldMk cId="76744913" sldId="730"/>
            <ac:picMk id="4" creationId="{74F19C79-7BF3-D10D-2474-588F9B2FDEE6}"/>
          </ac:picMkLst>
        </pc:picChg>
      </pc:sldChg>
      <pc:sldChg chg="delSp mod">
        <pc:chgData name="Sam Bishopp" userId="d26962ba-a2ab-475a-a38a-52bfad3d0a6a" providerId="ADAL" clId="{119DDDEB-B11F-4D62-A336-478106731AD2}" dt="2024-07-09T02:19:42.522" v="64" actId="478"/>
        <pc:sldMkLst>
          <pc:docMk/>
          <pc:sldMk cId="86718727" sldId="731"/>
        </pc:sldMkLst>
        <pc:picChg chg="del">
          <ac:chgData name="Sam Bishopp" userId="d26962ba-a2ab-475a-a38a-52bfad3d0a6a" providerId="ADAL" clId="{119DDDEB-B11F-4D62-A336-478106731AD2}" dt="2024-07-09T02:19:42.522" v="64" actId="478"/>
          <ac:picMkLst>
            <pc:docMk/>
            <pc:sldMk cId="86718727" sldId="731"/>
            <ac:picMk id="4" creationId="{5A0F5699-8858-5045-C6E7-A1A4EA7426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89948-03DB-47A8-B369-F34A80DDCCDF}" type="datetimeFigureOut">
              <a:rPr lang="en-GB" smtClean="0"/>
              <a:t>09/07/2024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0095D-F6B7-4F05-BB8A-319FCD7F24EE}" type="slidenum">
              <a:rPr lang="en-GB" smtClean="0"/>
              <a:t>‹#›</a:t>
            </a:fld>
            <a:endParaRPr lang="en-GB"/>
          </a:p>
        </p:txBody>
      </p:sp>
    </p:spTree>
    <p:extLst>
      <p:ext uri="{BB962C8B-B14F-4D97-AF65-F5344CB8AC3E}">
        <p14:creationId xmlns:p14="http://schemas.microsoft.com/office/powerpoint/2010/main" val="423527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020095D-F6B7-4F05-BB8A-319FCD7F24EE}" type="slidenum">
              <a:rPr lang="en-GB" smtClean="0"/>
              <a:t>1</a:t>
            </a:fld>
            <a:endParaRPr lang="en-GB"/>
          </a:p>
        </p:txBody>
      </p:sp>
    </p:spTree>
    <p:extLst>
      <p:ext uri="{BB962C8B-B14F-4D97-AF65-F5344CB8AC3E}">
        <p14:creationId xmlns:p14="http://schemas.microsoft.com/office/powerpoint/2010/main" val="332807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l">
              <a:lnSpc>
                <a:spcPct val="107000"/>
              </a:lnSpc>
              <a:spcAft>
                <a:spcPts val="200"/>
              </a:spcAft>
              <a:buFont typeface="Symbol" pitchFamily="2" charset="2"/>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What should a CHRMAP Implementation Plan include</a:t>
            </a:r>
          </a:p>
          <a:p>
            <a:pPr marL="342900" lvl="0" indent="-342900" algn="l">
              <a:lnSpc>
                <a:spcPct val="107000"/>
              </a:lnSpc>
              <a:spcAft>
                <a:spcPts val="200"/>
              </a:spcAft>
              <a:buFont typeface="Symbol" pitchFamily="2" charset="2"/>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Examples of CHRMAP IP </a:t>
            </a:r>
          </a:p>
          <a:p>
            <a:pPr marL="342900" lvl="0" indent="-342900" algn="l">
              <a:lnSpc>
                <a:spcPct val="107000"/>
              </a:lnSpc>
              <a:spcAft>
                <a:spcPts val="200"/>
              </a:spcAft>
              <a:buFont typeface="Symbol" pitchFamily="2" charset="2"/>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Common actions in a CHRMAP Implementation Plan</a:t>
            </a:r>
          </a:p>
          <a:p>
            <a:pPr marL="342900" lvl="0" indent="-342900" algn="l">
              <a:lnSpc>
                <a:spcPct val="107000"/>
              </a:lnSpc>
              <a:spcAft>
                <a:spcPts val="200"/>
              </a:spcAft>
              <a:buFont typeface="Symbol" pitchFamily="2" charset="2"/>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Prioritising actions and recommendations</a:t>
            </a:r>
          </a:p>
          <a:p>
            <a:pPr marL="342900" lvl="0" indent="-342900" algn="l">
              <a:lnSpc>
                <a:spcPct val="107000"/>
              </a:lnSpc>
              <a:spcAft>
                <a:spcPts val="200"/>
              </a:spcAft>
              <a:buFont typeface="Symbol" pitchFamily="2" charset="2"/>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Funding implementation and local government mechanisms for raising funds, equity of funding arrangements for coastal protection works </a:t>
            </a:r>
          </a:p>
          <a:p>
            <a:pPr marL="342900" lvl="0" indent="-342900" algn="l">
              <a:lnSpc>
                <a:spcPct val="107000"/>
              </a:lnSpc>
              <a:spcAft>
                <a:spcPts val="200"/>
              </a:spcAft>
              <a:buFont typeface="Symbol" pitchFamily="2" charset="2"/>
              <a:buChar cha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Challenges associated with CHRMAP implementation and what are the potential solutions </a:t>
            </a:r>
          </a:p>
          <a:p>
            <a:endParaRPr lang="en-GB" dirty="0"/>
          </a:p>
          <a:p>
            <a:r>
              <a:rPr lang="en-GB" dirty="0"/>
              <a:t>Unfortunately for you all this section of the CHRMAP Implementation Section has less images and fun things to look at – so I apologise in advance for the number of slides with words. I’ve thrown in a few palate cleansers just to spark some joy.</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13</a:t>
            </a:fld>
            <a:endParaRPr lang="en-GB"/>
          </a:p>
        </p:txBody>
      </p:sp>
    </p:spTree>
    <p:extLst>
      <p:ext uri="{BB962C8B-B14F-4D97-AF65-F5344CB8AC3E}">
        <p14:creationId xmlns:p14="http://schemas.microsoft.com/office/powerpoint/2010/main" val="254987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Implementation Section is the ‘So What?’, the next steps, the action plan</a:t>
            </a:r>
          </a:p>
          <a:p>
            <a:r>
              <a:rPr lang="en-US" dirty="0"/>
              <a:t>Not all coastal managers are across all the technical details</a:t>
            </a:r>
          </a:p>
          <a:p>
            <a:r>
              <a:rPr lang="en-US" dirty="0"/>
              <a:t>Not everyone impacted by the CHRMAP will have been involved in developing it and that can include staff turnover, other directorates, and even community members</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15</a:t>
            </a:fld>
            <a:endParaRPr lang="en-GB"/>
          </a:p>
        </p:txBody>
      </p:sp>
    </p:spTree>
    <p:extLst>
      <p:ext uri="{BB962C8B-B14F-4D97-AF65-F5344CB8AC3E}">
        <p14:creationId xmlns:p14="http://schemas.microsoft.com/office/powerpoint/2010/main" val="71060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managers – engineers, scientists, planners, CEO’s, Elected Members, community development teams</a:t>
            </a:r>
          </a:p>
          <a:p>
            <a:r>
              <a:rPr lang="en-US" dirty="0"/>
              <a:t>Users of the coast – surf clubs, boat ramp/</a:t>
            </a:r>
            <a:r>
              <a:rPr lang="en-US" dirty="0" err="1"/>
              <a:t>harbour</a:t>
            </a:r>
            <a:r>
              <a:rPr lang="en-US" dirty="0"/>
              <a:t> managers, Coast Care / NRM / environmental groups </a:t>
            </a:r>
          </a:p>
          <a:p>
            <a:r>
              <a:rPr lang="en-US" dirty="0"/>
              <a:t>Developers – planners, urban designers, engineers </a:t>
            </a:r>
          </a:p>
          <a:p>
            <a:r>
              <a:rPr lang="en-US" dirty="0"/>
              <a:t>Designers – landscape architects, architects, planners </a:t>
            </a:r>
          </a:p>
          <a:p>
            <a:r>
              <a:rPr lang="en-US" dirty="0"/>
              <a:t>People – property owners, buyers, sellers, agents, investors</a:t>
            </a:r>
          </a:p>
          <a:p>
            <a:endParaRPr lang="en-US" dirty="0"/>
          </a:p>
          <a:p>
            <a:r>
              <a:rPr lang="en-US" dirty="0"/>
              <a:t>It is obviously for this reason that the documents need to be accessible to all possible users</a:t>
            </a:r>
          </a:p>
        </p:txBody>
      </p:sp>
      <p:sp>
        <p:nvSpPr>
          <p:cNvPr id="4" name="Slide Number Placeholder 3"/>
          <p:cNvSpPr>
            <a:spLocks noGrp="1"/>
          </p:cNvSpPr>
          <p:nvPr>
            <p:ph type="sldNum" sz="quarter" idx="5"/>
          </p:nvPr>
        </p:nvSpPr>
        <p:spPr/>
        <p:txBody>
          <a:bodyPr/>
          <a:lstStyle/>
          <a:p>
            <a:fld id="{3020095D-F6B7-4F05-BB8A-319FCD7F24EE}" type="slidenum">
              <a:rPr lang="en-GB" smtClean="0"/>
              <a:t>16</a:t>
            </a:fld>
            <a:endParaRPr lang="en-GB"/>
          </a:p>
        </p:txBody>
      </p:sp>
    </p:spTree>
    <p:extLst>
      <p:ext uri="{BB962C8B-B14F-4D97-AF65-F5344CB8AC3E}">
        <p14:creationId xmlns:p14="http://schemas.microsoft.com/office/powerpoint/2010/main" val="585948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of action is a funny thing – the first thing started may not be the first thing implemented</a:t>
            </a:r>
          </a:p>
          <a:p>
            <a:endParaRPr lang="en-US" dirty="0"/>
          </a:p>
          <a:p>
            <a:r>
              <a:rPr lang="en-US" dirty="0"/>
              <a:t>Flexible nature of. CHRMAP and </a:t>
            </a:r>
            <a:r>
              <a:rPr lang="en-US" dirty="0" err="1"/>
              <a:t>italicised</a:t>
            </a:r>
            <a:r>
              <a:rPr lang="en-US" dirty="0"/>
              <a:t> conditionally – careful that CHRMAP does not build too many expectations</a:t>
            </a:r>
          </a:p>
          <a:p>
            <a:endParaRPr lang="en-US" dirty="0"/>
          </a:p>
          <a:p>
            <a:r>
              <a:rPr lang="en-US" dirty="0"/>
              <a:t>Good to list easy wins first, things that are not unexpected, those short term, softer solutions, and then build up to the more complex.</a:t>
            </a:r>
          </a:p>
          <a:p>
            <a:endParaRPr lang="en-US" dirty="0"/>
          </a:p>
          <a:p>
            <a:r>
              <a:rPr lang="en-US" dirty="0"/>
              <a:t>The ‘who’  (discipline area, technical specialty) implements the CHRMAP does not shift the need to have a communication mindset. When people don’t understand something, they ignore it or make their own conclusions.</a:t>
            </a:r>
          </a:p>
        </p:txBody>
      </p:sp>
      <p:sp>
        <p:nvSpPr>
          <p:cNvPr id="4" name="Slide Number Placeholder 3"/>
          <p:cNvSpPr>
            <a:spLocks noGrp="1"/>
          </p:cNvSpPr>
          <p:nvPr>
            <p:ph type="sldNum" sz="quarter" idx="5"/>
          </p:nvPr>
        </p:nvSpPr>
        <p:spPr/>
        <p:txBody>
          <a:bodyPr/>
          <a:lstStyle/>
          <a:p>
            <a:fld id="{3020095D-F6B7-4F05-BB8A-319FCD7F24EE}" type="slidenum">
              <a:rPr lang="en-GB" smtClean="0"/>
              <a:t>17</a:t>
            </a:fld>
            <a:endParaRPr lang="en-GB"/>
          </a:p>
        </p:txBody>
      </p:sp>
    </p:spTree>
    <p:extLst>
      <p:ext uri="{BB962C8B-B14F-4D97-AF65-F5344CB8AC3E}">
        <p14:creationId xmlns:p14="http://schemas.microsoft.com/office/powerpoint/2010/main" val="212885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important for setting high level objectives. States clearly who is responsible for what and where coastal protection is proposed, under what conditions</a:t>
            </a:r>
          </a:p>
        </p:txBody>
      </p:sp>
      <p:sp>
        <p:nvSpPr>
          <p:cNvPr id="4" name="Slide Number Placeholder 3"/>
          <p:cNvSpPr>
            <a:spLocks noGrp="1"/>
          </p:cNvSpPr>
          <p:nvPr>
            <p:ph type="sldNum" sz="quarter" idx="5"/>
          </p:nvPr>
        </p:nvSpPr>
        <p:spPr/>
        <p:txBody>
          <a:bodyPr/>
          <a:lstStyle/>
          <a:p>
            <a:fld id="{3020095D-F6B7-4F05-BB8A-319FCD7F24EE}" type="slidenum">
              <a:rPr lang="en-GB" smtClean="0"/>
              <a:t>19</a:t>
            </a:fld>
            <a:endParaRPr lang="en-GB"/>
          </a:p>
        </p:txBody>
      </p:sp>
    </p:spTree>
    <p:extLst>
      <p:ext uri="{BB962C8B-B14F-4D97-AF65-F5344CB8AC3E}">
        <p14:creationId xmlns:p14="http://schemas.microsoft.com/office/powerpoint/2010/main" val="234983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pretty ageing now, and not directly related to our content, there is some information in this manual that could perhaps influence some of your implementation recommendations.</a:t>
            </a:r>
          </a:p>
          <a:p>
            <a:endParaRPr lang="en-US" dirty="0"/>
          </a:p>
          <a:p>
            <a:r>
              <a:rPr lang="en-US" dirty="0"/>
              <a:t>Particularly significant relating to common problems – this is likely to give a good sense of some of the stakeholders who will be interested in the long term implications of the CHRMAP!</a:t>
            </a:r>
          </a:p>
          <a:p>
            <a:endParaRPr lang="en-US" dirty="0"/>
          </a:p>
          <a:p>
            <a:r>
              <a:rPr lang="en-US" dirty="0"/>
              <a:t>Also on the main website of SPP 2.6</a:t>
            </a:r>
          </a:p>
        </p:txBody>
      </p:sp>
      <p:sp>
        <p:nvSpPr>
          <p:cNvPr id="4" name="Slide Number Placeholder 3"/>
          <p:cNvSpPr>
            <a:spLocks noGrp="1"/>
          </p:cNvSpPr>
          <p:nvPr>
            <p:ph type="sldNum" sz="quarter" idx="5"/>
          </p:nvPr>
        </p:nvSpPr>
        <p:spPr/>
        <p:txBody>
          <a:bodyPr/>
          <a:lstStyle/>
          <a:p>
            <a:fld id="{3020095D-F6B7-4F05-BB8A-319FCD7F24EE}" type="slidenum">
              <a:rPr lang="en-GB" smtClean="0"/>
              <a:t>22</a:t>
            </a:fld>
            <a:endParaRPr lang="en-GB"/>
          </a:p>
        </p:txBody>
      </p:sp>
    </p:spTree>
    <p:extLst>
      <p:ext uri="{BB962C8B-B14F-4D97-AF65-F5344CB8AC3E}">
        <p14:creationId xmlns:p14="http://schemas.microsoft.com/office/powerpoint/2010/main" val="1941089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5 – Does a lot of heavy lifting for the implementation section. A well set up Stage 5 report section can reduce extent of this chapter.</a:t>
            </a:r>
          </a:p>
          <a:p>
            <a:endParaRPr lang="en-US" dirty="0"/>
          </a:p>
          <a:p>
            <a:r>
              <a:rPr lang="en-US" dirty="0"/>
              <a:t>Previous tasks are defined in the consultant scope of works but go into detail in Stage 5 about the options available… If not well described previously there can be a lot of extra explanation in this task.</a:t>
            </a:r>
          </a:p>
        </p:txBody>
      </p:sp>
      <p:sp>
        <p:nvSpPr>
          <p:cNvPr id="4" name="Slide Number Placeholder 3"/>
          <p:cNvSpPr>
            <a:spLocks noGrp="1"/>
          </p:cNvSpPr>
          <p:nvPr>
            <p:ph type="sldNum" sz="quarter" idx="5"/>
          </p:nvPr>
        </p:nvSpPr>
        <p:spPr/>
        <p:txBody>
          <a:bodyPr/>
          <a:lstStyle/>
          <a:p>
            <a:fld id="{3020095D-F6B7-4F05-BB8A-319FCD7F24EE}" type="slidenum">
              <a:rPr lang="en-GB" smtClean="0"/>
              <a:t>23</a:t>
            </a:fld>
            <a:endParaRPr lang="en-GB"/>
          </a:p>
        </p:txBody>
      </p:sp>
    </p:spTree>
    <p:extLst>
      <p:ext uri="{BB962C8B-B14F-4D97-AF65-F5344CB8AC3E}">
        <p14:creationId xmlns:p14="http://schemas.microsoft.com/office/powerpoint/2010/main" val="40334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the things we would have just discussed in Stage 5</a:t>
            </a:r>
          </a:p>
        </p:txBody>
      </p:sp>
      <p:sp>
        <p:nvSpPr>
          <p:cNvPr id="4" name="Slide Number Placeholder 3"/>
          <p:cNvSpPr>
            <a:spLocks noGrp="1"/>
          </p:cNvSpPr>
          <p:nvPr>
            <p:ph type="sldNum" sz="quarter" idx="5"/>
          </p:nvPr>
        </p:nvSpPr>
        <p:spPr/>
        <p:txBody>
          <a:bodyPr/>
          <a:lstStyle/>
          <a:p>
            <a:fld id="{3020095D-F6B7-4F05-BB8A-319FCD7F24EE}" type="slidenum">
              <a:rPr lang="en-GB" smtClean="0"/>
              <a:t>24</a:t>
            </a:fld>
            <a:endParaRPr lang="en-GB"/>
          </a:p>
        </p:txBody>
      </p:sp>
    </p:spTree>
    <p:extLst>
      <p:ext uri="{BB962C8B-B14F-4D97-AF65-F5344CB8AC3E}">
        <p14:creationId xmlns:p14="http://schemas.microsoft.com/office/powerpoint/2010/main" val="206416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of the things we would have just discussed in Stage 5</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25</a:t>
            </a:fld>
            <a:endParaRPr lang="en-GB"/>
          </a:p>
        </p:txBody>
      </p:sp>
    </p:spTree>
    <p:extLst>
      <p:ext uri="{BB962C8B-B14F-4D97-AF65-F5344CB8AC3E}">
        <p14:creationId xmlns:p14="http://schemas.microsoft.com/office/powerpoint/2010/main" val="3736669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5 – Does a lot of heavy lifting for the implementation section. A well set up Stage 5 report section can reduce extent of this chapter.</a:t>
            </a:r>
          </a:p>
        </p:txBody>
      </p:sp>
      <p:sp>
        <p:nvSpPr>
          <p:cNvPr id="4" name="Slide Number Placeholder 3"/>
          <p:cNvSpPr>
            <a:spLocks noGrp="1"/>
          </p:cNvSpPr>
          <p:nvPr>
            <p:ph type="sldNum" sz="quarter" idx="5"/>
          </p:nvPr>
        </p:nvSpPr>
        <p:spPr/>
        <p:txBody>
          <a:bodyPr/>
          <a:lstStyle/>
          <a:p>
            <a:fld id="{3020095D-F6B7-4F05-BB8A-319FCD7F24EE}" type="slidenum">
              <a:rPr lang="en-GB" smtClean="0"/>
              <a:t>26</a:t>
            </a:fld>
            <a:endParaRPr lang="en-GB"/>
          </a:p>
        </p:txBody>
      </p:sp>
    </p:spTree>
    <p:extLst>
      <p:ext uri="{BB962C8B-B14F-4D97-AF65-F5344CB8AC3E}">
        <p14:creationId xmlns:p14="http://schemas.microsoft.com/office/powerpoint/2010/main" val="227979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2</a:t>
            </a:fld>
            <a:endParaRPr lang="en-GB"/>
          </a:p>
        </p:txBody>
      </p:sp>
    </p:spTree>
    <p:extLst>
      <p:ext uri="{BB962C8B-B14F-4D97-AF65-F5344CB8AC3E}">
        <p14:creationId xmlns:p14="http://schemas.microsoft.com/office/powerpoint/2010/main" val="1714477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 mentioning this, as this stage is regularly integrated into the Stage 6/Implementation Plan reporting, given that the typical scope of works includes many of the same elements/requirements</a:t>
            </a:r>
          </a:p>
        </p:txBody>
      </p:sp>
      <p:sp>
        <p:nvSpPr>
          <p:cNvPr id="4" name="Slide Number Placeholder 3"/>
          <p:cNvSpPr>
            <a:spLocks noGrp="1"/>
          </p:cNvSpPr>
          <p:nvPr>
            <p:ph type="sldNum" sz="quarter" idx="5"/>
          </p:nvPr>
        </p:nvSpPr>
        <p:spPr/>
        <p:txBody>
          <a:bodyPr/>
          <a:lstStyle/>
          <a:p>
            <a:fld id="{3020095D-F6B7-4F05-BB8A-319FCD7F24EE}" type="slidenum">
              <a:rPr lang="en-GB" smtClean="0"/>
              <a:t>27</a:t>
            </a:fld>
            <a:endParaRPr lang="en-GB"/>
          </a:p>
        </p:txBody>
      </p:sp>
    </p:spTree>
    <p:extLst>
      <p:ext uri="{BB962C8B-B14F-4D97-AF65-F5344CB8AC3E}">
        <p14:creationId xmlns:p14="http://schemas.microsoft.com/office/powerpoint/2010/main" val="237261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25-year implementation plan is to be developed for each asset, groups of assets or sector, in accordance with the CHRMAP Guidelines. The assets can be grouped, but the same grouping as identified in the medium and long-term pathways is to be used</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29</a:t>
            </a:fld>
            <a:endParaRPr lang="en-GB"/>
          </a:p>
        </p:txBody>
      </p:sp>
    </p:spTree>
    <p:extLst>
      <p:ext uri="{BB962C8B-B14F-4D97-AF65-F5344CB8AC3E}">
        <p14:creationId xmlns:p14="http://schemas.microsoft.com/office/powerpoint/2010/main" val="3922477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described as…</a:t>
            </a:r>
          </a:p>
          <a:p>
            <a:endParaRPr lang="en-US" dirty="0"/>
          </a:p>
          <a:p>
            <a:r>
              <a:rPr lang="en-US" dirty="0"/>
              <a:t>Recognising that much of this is discussed and unpacked in the previous Stage</a:t>
            </a:r>
          </a:p>
        </p:txBody>
      </p:sp>
      <p:sp>
        <p:nvSpPr>
          <p:cNvPr id="4" name="Slide Number Placeholder 3"/>
          <p:cNvSpPr>
            <a:spLocks noGrp="1"/>
          </p:cNvSpPr>
          <p:nvPr>
            <p:ph type="sldNum" sz="quarter" idx="5"/>
          </p:nvPr>
        </p:nvSpPr>
        <p:spPr/>
        <p:txBody>
          <a:bodyPr/>
          <a:lstStyle/>
          <a:p>
            <a:fld id="{3020095D-F6B7-4F05-BB8A-319FCD7F24EE}" type="slidenum">
              <a:rPr lang="en-GB" smtClean="0"/>
              <a:t>30</a:t>
            </a:fld>
            <a:endParaRPr lang="en-GB"/>
          </a:p>
        </p:txBody>
      </p:sp>
    </p:spTree>
    <p:extLst>
      <p:ext uri="{BB962C8B-B14F-4D97-AF65-F5344CB8AC3E}">
        <p14:creationId xmlns:p14="http://schemas.microsoft.com/office/powerpoint/2010/main" val="1720880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Description of one tool which describes the benefit of including a short term action</a:t>
            </a:r>
          </a:p>
          <a:p>
            <a:endParaRPr lang="en-US" dirty="0"/>
          </a:p>
          <a:p>
            <a:r>
              <a:rPr lang="en-US" dirty="0"/>
              <a:t>Feedback from stakeholders indicated a desire to understand where recommendations had been successfully implemented – it’s worth noting that ‘TIME’ limited planning conditions have been tested by a few local governments, and the feedback  (including legal appeals  decisions) is that using ‘EVENT’ limited conditions is more enforceable/less likely to be successfully appealed.</a:t>
            </a:r>
          </a:p>
          <a:p>
            <a:endParaRPr lang="en-US" dirty="0"/>
          </a:p>
          <a:p>
            <a:r>
              <a:rPr lang="en-US" dirty="0"/>
              <a:t>The Shire of Gingin, City of Joondalup and a number of other LGAs are already using SPP 2.6 to deliver this particular recommendation, in most cases, before the advent of the Special Control Area or policy in place.</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31</a:t>
            </a:fld>
            <a:endParaRPr lang="en-GB"/>
          </a:p>
        </p:txBody>
      </p:sp>
    </p:spTree>
    <p:extLst>
      <p:ext uri="{BB962C8B-B14F-4D97-AF65-F5344CB8AC3E}">
        <p14:creationId xmlns:p14="http://schemas.microsoft.com/office/powerpoint/2010/main" val="3343964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often included in Implementation as the short term actions. </a:t>
            </a:r>
          </a:p>
          <a:p>
            <a:endParaRPr lang="en-US" dirty="0"/>
          </a:p>
          <a:p>
            <a:r>
              <a:rPr lang="en-US" dirty="0"/>
              <a:t>A number of stakeholders suggested that the implementation of the CHRMAP required more consideration about a dedicated resource – where resource is more about staffing.</a:t>
            </a:r>
          </a:p>
          <a:p>
            <a:endParaRPr lang="en-US" dirty="0"/>
          </a:p>
          <a:p>
            <a:r>
              <a:rPr lang="en-US" dirty="0"/>
              <a:t>Whilst such an outcome may be impossible for some coastal managers to achieve, it is at least worth understanding the implications. </a:t>
            </a:r>
          </a:p>
          <a:p>
            <a:endParaRPr lang="en-US" dirty="0"/>
          </a:p>
          <a:p>
            <a:r>
              <a:rPr lang="en-US" dirty="0"/>
              <a:t>The resource intensity does not seem to be limited by population or coastal intensity – more by the quantity of actions required.</a:t>
            </a:r>
          </a:p>
        </p:txBody>
      </p:sp>
      <p:sp>
        <p:nvSpPr>
          <p:cNvPr id="4" name="Slide Number Placeholder 3"/>
          <p:cNvSpPr>
            <a:spLocks noGrp="1"/>
          </p:cNvSpPr>
          <p:nvPr>
            <p:ph type="sldNum" sz="quarter" idx="5"/>
          </p:nvPr>
        </p:nvSpPr>
        <p:spPr/>
        <p:txBody>
          <a:bodyPr/>
          <a:lstStyle/>
          <a:p>
            <a:fld id="{3020095D-F6B7-4F05-BB8A-319FCD7F24EE}" type="slidenum">
              <a:rPr lang="en-GB" smtClean="0"/>
              <a:t>32</a:t>
            </a:fld>
            <a:endParaRPr lang="en-GB"/>
          </a:p>
        </p:txBody>
      </p:sp>
    </p:spTree>
    <p:extLst>
      <p:ext uri="{BB962C8B-B14F-4D97-AF65-F5344CB8AC3E}">
        <p14:creationId xmlns:p14="http://schemas.microsoft.com/office/powerpoint/2010/main" val="951952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a very detailed, year on year strategy for monitoring, which will underpin the final adaptation pathway. In this Shire of Murray document, monitoring of a number of areas is required to determine the right time for  decision making of more substantial investment. This table provides very specific detail of a five-year program across multiple sites.</a:t>
            </a:r>
          </a:p>
          <a:p>
            <a:endParaRPr lang="en-US" dirty="0"/>
          </a:p>
          <a:p>
            <a:r>
              <a:rPr lang="en-US" dirty="0"/>
              <a:t>Two things to note on this case study, is that the specificity of the dates may be too optimistic and perhaps the CHRMAP is already behind. It is desirable to allow for some flexibility, noting that funding and grants may not be available in order to achieve such strict timeframes, or the availability of personnel.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Notwithstanding, the Shire of Murray is also home to a great example of collaboration  to achieve affordable outcomes. Murray is partnering with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UWA, with a Master of Environmental Engineering Student delivering their monitoring program for a fraction of the normal price.</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33</a:t>
            </a:fld>
            <a:endParaRPr lang="en-GB"/>
          </a:p>
        </p:txBody>
      </p:sp>
    </p:spTree>
    <p:extLst>
      <p:ext uri="{BB962C8B-B14F-4D97-AF65-F5344CB8AC3E}">
        <p14:creationId xmlns:p14="http://schemas.microsoft.com/office/powerpoint/2010/main" val="2996138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extract illustrates a table version of some of the options described and then which ‘directorate’ will be responsible for managing this task.</a:t>
            </a:r>
          </a:p>
          <a:p>
            <a:endParaRPr lang="en-US" dirty="0"/>
          </a:p>
          <a:p>
            <a:r>
              <a:rPr lang="en-US" dirty="0"/>
              <a:t>This example from Rockingham reflects the use of the more specific directorate rather than the generic ‘organisation’. This also reflects a more recent move to remove external stakeholders for leading the responsibility for delivery, where they are unlikely to </a:t>
            </a:r>
            <a:r>
              <a:rPr lang="en-US" dirty="0" err="1"/>
              <a:t>prioritise</a:t>
            </a:r>
            <a:r>
              <a:rPr lang="en-US" dirty="0"/>
              <a:t> actions in the same way as the LGA.</a:t>
            </a:r>
          </a:p>
          <a:p>
            <a:endParaRPr lang="en-US" dirty="0"/>
          </a:p>
          <a:p>
            <a:r>
              <a:rPr lang="en-US" dirty="0"/>
              <a:t>Feedback from stakeholders says this is critical for internal ownership of the document, and obligations within the budgeting and reporting cycles, even if there is staff turnover. Older CHRMAPs were typically silent on this detail, and actioning of recommendations has been significantly affected by staff turnover and lack of ownership. </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35</a:t>
            </a:fld>
            <a:endParaRPr lang="en-GB"/>
          </a:p>
        </p:txBody>
      </p:sp>
    </p:spTree>
    <p:extLst>
      <p:ext uri="{BB962C8B-B14F-4D97-AF65-F5344CB8AC3E}">
        <p14:creationId xmlns:p14="http://schemas.microsoft.com/office/powerpoint/2010/main" val="3163868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required to implement is very varied for different options – some are one step e.g. write a letter notifying all owners in the hazard zone without any formal approval other than a decision of the administration to write and distribute the information. Some are more complex </a:t>
            </a:r>
            <a:r>
              <a:rPr lang="en-US" dirty="0" err="1"/>
              <a:t>llke</a:t>
            </a:r>
            <a:r>
              <a:rPr lang="en-US" dirty="0"/>
              <a:t> years worth of monitoring, detailed design, funding applications, raising of monies, environmental and planning approvals, and delivery. </a:t>
            </a:r>
          </a:p>
          <a:p>
            <a:endParaRPr lang="en-US" dirty="0"/>
          </a:p>
          <a:p>
            <a:r>
              <a:rPr lang="en-US" dirty="0"/>
              <a:t>Module 2 Training describes the number of different agencies and the WA Coastal Zone Strategy further expands on this and links the various Acts and legislation that would govern it.</a:t>
            </a:r>
          </a:p>
          <a:p>
            <a:endParaRPr lang="en-US" dirty="0"/>
          </a:p>
          <a:p>
            <a:r>
              <a:rPr lang="en-US" dirty="0"/>
              <a:t>This example shows the legislation under which the notification may occur, describes the limits, and also what the notification should say. It foreshadows (supported by additional information in the CHRMAP) how the planning department would deal with the recommendation. Presumably it would then say that responsibility falls with the Planning directorate.</a:t>
            </a:r>
          </a:p>
          <a:p>
            <a:endParaRPr lang="en-US" dirty="0"/>
          </a:p>
          <a:p>
            <a:r>
              <a:rPr lang="en-US" dirty="0"/>
              <a:t>This will be described later, however, some stakeholders are seeking much more clarity post CHRMAP on the exact steps per recommendation, particularly where the recommendation is heavily engineering </a:t>
            </a:r>
            <a:r>
              <a:rPr lang="en-US" dirty="0" err="1"/>
              <a:t>focussed</a:t>
            </a:r>
            <a:r>
              <a:rPr lang="en-US" dirty="0"/>
              <a:t>. This may not be suitable for the CHRMAP, given the recommendation to make it clear and easy to read, however, there is merit in providing a more detailed plan as a follow on document or as an appendix.</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37</a:t>
            </a:fld>
            <a:endParaRPr lang="en-GB"/>
          </a:p>
        </p:txBody>
      </p:sp>
    </p:spTree>
    <p:extLst>
      <p:ext uri="{BB962C8B-B14F-4D97-AF65-F5344CB8AC3E}">
        <p14:creationId xmlns:p14="http://schemas.microsoft.com/office/powerpoint/2010/main" val="2856243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from the City of Albany provides an abridged version of the recommendations table, indicating triggers. In some cases these are a bit too specific vis-à-vis the comment I made earlier, as the triggers may well be passed by the time that the action can feasibly be implemented. But the addition of the Timeframe column does give further general indication. </a:t>
            </a:r>
          </a:p>
          <a:p>
            <a:endParaRPr lang="en-US" dirty="0"/>
          </a:p>
          <a:p>
            <a:r>
              <a:rPr lang="en-US" dirty="0"/>
              <a:t>You can see that triggers can be varied, depending on the adaptation option being recommended. </a:t>
            </a:r>
          </a:p>
        </p:txBody>
      </p:sp>
      <p:sp>
        <p:nvSpPr>
          <p:cNvPr id="4" name="Slide Number Placeholder 3"/>
          <p:cNvSpPr>
            <a:spLocks noGrp="1"/>
          </p:cNvSpPr>
          <p:nvPr>
            <p:ph type="sldNum" sz="quarter" idx="5"/>
          </p:nvPr>
        </p:nvSpPr>
        <p:spPr/>
        <p:txBody>
          <a:bodyPr/>
          <a:lstStyle/>
          <a:p>
            <a:fld id="{3020095D-F6B7-4F05-BB8A-319FCD7F24EE}" type="slidenum">
              <a:rPr lang="en-GB" smtClean="0"/>
              <a:t>39</a:t>
            </a:fld>
            <a:endParaRPr lang="en-GB"/>
          </a:p>
        </p:txBody>
      </p:sp>
    </p:spTree>
    <p:extLst>
      <p:ext uri="{BB962C8B-B14F-4D97-AF65-F5344CB8AC3E}">
        <p14:creationId xmlns:p14="http://schemas.microsoft.com/office/powerpoint/2010/main" val="1262549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recommendations in the Albany document was supported by a more detailed monitoring recommendation per management unit, followed with a detailed description of the monitoring types, where they would be completed, the  description to help with scope definition, frequency, responsibility and review schedules.</a:t>
            </a:r>
          </a:p>
          <a:p>
            <a:endParaRPr lang="en-US" dirty="0"/>
          </a:p>
          <a:p>
            <a:r>
              <a:rPr lang="en-US" dirty="0"/>
              <a:t>This level of detail is considered highly desirable for users. In the last year, the City of Bunbury has added an even greater level of detail beyond this as an internal document to set a very clear pathway for the next 5 years, and remove any doubt as to priorities, tasks and responsibilities.</a:t>
            </a:r>
          </a:p>
        </p:txBody>
      </p:sp>
      <p:sp>
        <p:nvSpPr>
          <p:cNvPr id="4" name="Slide Number Placeholder 3"/>
          <p:cNvSpPr>
            <a:spLocks noGrp="1"/>
          </p:cNvSpPr>
          <p:nvPr>
            <p:ph type="sldNum" sz="quarter" idx="5"/>
          </p:nvPr>
        </p:nvSpPr>
        <p:spPr/>
        <p:txBody>
          <a:bodyPr/>
          <a:lstStyle/>
          <a:p>
            <a:fld id="{3020095D-F6B7-4F05-BB8A-319FCD7F24EE}" type="slidenum">
              <a:rPr lang="en-GB" smtClean="0"/>
              <a:t>40</a:t>
            </a:fld>
            <a:endParaRPr lang="en-GB"/>
          </a:p>
        </p:txBody>
      </p:sp>
    </p:spTree>
    <p:extLst>
      <p:ext uri="{BB962C8B-B14F-4D97-AF65-F5344CB8AC3E}">
        <p14:creationId xmlns:p14="http://schemas.microsoft.com/office/powerpoint/2010/main" val="327110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Albany</a:t>
            </a:r>
          </a:p>
          <a:p>
            <a:r>
              <a:rPr lang="en-US" dirty="0"/>
              <a:t>Bunbury </a:t>
            </a:r>
          </a:p>
          <a:p>
            <a:r>
              <a:rPr lang="en-US" dirty="0"/>
              <a:t>Busselton</a:t>
            </a:r>
          </a:p>
          <a:p>
            <a:r>
              <a:rPr lang="en-US" dirty="0">
                <a:latin typeface="+mn-lt"/>
              </a:rPr>
              <a:t>Capel</a:t>
            </a:r>
            <a:endParaRPr lang="en-US" dirty="0"/>
          </a:p>
          <a:p>
            <a:endParaRPr lang="en-US" dirty="0">
              <a:latin typeface="+mn-lt"/>
            </a:endParaRPr>
          </a:p>
          <a:p>
            <a:r>
              <a:rPr lang="en-US" dirty="0">
                <a:latin typeface="+mn-lt"/>
              </a:rPr>
              <a:t>Cockburn</a:t>
            </a:r>
          </a:p>
          <a:p>
            <a:r>
              <a:rPr lang="en-US" dirty="0">
                <a:latin typeface="+mn-lt"/>
              </a:rPr>
              <a:t>Mandurah</a:t>
            </a:r>
          </a:p>
          <a:p>
            <a:r>
              <a:rPr lang="en-US" dirty="0">
                <a:latin typeface="+mn-lt"/>
              </a:rPr>
              <a:t>Joondalup</a:t>
            </a:r>
          </a:p>
          <a:p>
            <a:r>
              <a:rPr lang="en-US" dirty="0" err="1">
                <a:latin typeface="+mn-lt"/>
              </a:rPr>
              <a:t>Gingin</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Also, DPLH, DoT, Port Hedland, </a:t>
            </a:r>
            <a:r>
              <a:rPr lang="en-AU" sz="1200" dirty="0">
                <a:latin typeface="+mn-lt"/>
              </a:rPr>
              <a:t>Broome, Fremantle, Harvey, Hopetoun, Dardanup, WA Community and Marine Network, </a:t>
            </a:r>
            <a:r>
              <a:rPr lang="en-US" sz="1200" dirty="0">
                <a:latin typeface="+mn-lt"/>
              </a:rPr>
              <a:t>UWA Centre for Environmental Economics and Policy and others</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3</a:t>
            </a:fld>
            <a:endParaRPr lang="en-GB"/>
          </a:p>
        </p:txBody>
      </p:sp>
    </p:spTree>
    <p:extLst>
      <p:ext uri="{BB962C8B-B14F-4D97-AF65-F5344CB8AC3E}">
        <p14:creationId xmlns:p14="http://schemas.microsoft.com/office/powerpoint/2010/main" val="3397835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recommendations in the Albany document was supported by a more detailed monitoring recommendation per management unit, followed with a detailed description of the monitoring types, where they would be completed, the  description to help with scope definition, frequency, responsibility and review schedules.</a:t>
            </a:r>
          </a:p>
          <a:p>
            <a:endParaRPr lang="en-US" dirty="0"/>
          </a:p>
          <a:p>
            <a:r>
              <a:rPr lang="en-US" dirty="0"/>
              <a:t>This level of detail is considered highly desirable for users. In the last year, the City of Bunbury has added an even greater level of detail beyond this as an internal document to set a very clear pathway for the next 5 years, and remove any doubt as to priorities, tasks and responsibilities.</a:t>
            </a:r>
          </a:p>
        </p:txBody>
      </p:sp>
      <p:sp>
        <p:nvSpPr>
          <p:cNvPr id="4" name="Slide Number Placeholder 3"/>
          <p:cNvSpPr>
            <a:spLocks noGrp="1"/>
          </p:cNvSpPr>
          <p:nvPr>
            <p:ph type="sldNum" sz="quarter" idx="5"/>
          </p:nvPr>
        </p:nvSpPr>
        <p:spPr/>
        <p:txBody>
          <a:bodyPr/>
          <a:lstStyle/>
          <a:p>
            <a:fld id="{3020095D-F6B7-4F05-BB8A-319FCD7F24EE}" type="slidenum">
              <a:rPr lang="en-GB" smtClean="0"/>
              <a:t>41</a:t>
            </a:fld>
            <a:endParaRPr lang="en-GB"/>
          </a:p>
        </p:txBody>
      </p:sp>
    </p:spTree>
    <p:extLst>
      <p:ext uri="{BB962C8B-B14F-4D97-AF65-F5344CB8AC3E}">
        <p14:creationId xmlns:p14="http://schemas.microsoft.com/office/powerpoint/2010/main" val="1816488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likely due to the relatively short time of BDAs being introduced, and also the flexibility of the term ‘detailed’.</a:t>
            </a:r>
          </a:p>
          <a:p>
            <a:endParaRPr lang="en-AU" dirty="0"/>
          </a:p>
          <a:p>
            <a:r>
              <a:rPr lang="en-AU" dirty="0"/>
              <a:t>Stakeholder interviews noted the challenge of a detailed funding proposal resulting from a BDA, given that BDA is focussed on Accommodate and Protect pathways, most of which require more detailed investigation, engagement, clarification before they can be absolutely determined as the appropriate pathway.</a:t>
            </a:r>
          </a:p>
          <a:p>
            <a:endParaRPr lang="en-AU" dirty="0"/>
          </a:p>
          <a:p>
            <a:r>
              <a:rPr lang="en-AU" dirty="0"/>
              <a:t>Stakeholders also reflected a concern with the untested nature of BDA, and how it was possible to provide a level of detail suggested where there was no evidence that this could be followed. One stakeholder noted that even if BDA indicated distribution of costs to private parties, there would still need to be a co-contribution in either dollars or time/resourcing, and this co-contribution may not be palatable to the rest of the community/the Council</a:t>
            </a:r>
          </a:p>
          <a:p>
            <a:endParaRPr lang="en-AU" dirty="0"/>
          </a:p>
          <a:p>
            <a:r>
              <a:rPr lang="en-AU" dirty="0"/>
              <a:t>For reference, the Murray CHRMAP and draft Gingin CHRMAP both include Benefit Distribution Analysis and note the distribution amount for adaptation should accommodate or protect options be implemented. </a:t>
            </a:r>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43</a:t>
            </a:fld>
            <a:endParaRPr lang="en-GB"/>
          </a:p>
        </p:txBody>
      </p:sp>
    </p:spTree>
    <p:extLst>
      <p:ext uri="{BB962C8B-B14F-4D97-AF65-F5344CB8AC3E}">
        <p14:creationId xmlns:p14="http://schemas.microsoft.com/office/powerpoint/2010/main" val="1795412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FFFFFF"/>
                </a:solidFill>
                <a:effectLst/>
                <a:latin typeface="Helvetica" pitchFamily="2" charset="0"/>
              </a:rPr>
              <a:t>Each of the recommendations in the CHRMAP would be subject to review – which might include coastal monitoring, inundation studies, preliminary investigations and concept design, nourishment, planning measures etc – whatever is in the Implementation Plan.</a:t>
            </a:r>
          </a:p>
          <a:p>
            <a:endParaRPr lang="en-AU" dirty="0">
              <a:solidFill>
                <a:srgbClr val="FFFFFF"/>
              </a:solidFill>
              <a:effectLst/>
              <a:latin typeface="Helvetica" pitchFamily="2" charset="0"/>
            </a:endParaRPr>
          </a:p>
          <a:p>
            <a:r>
              <a:rPr lang="en-AU" dirty="0">
                <a:solidFill>
                  <a:srgbClr val="FFFFFF"/>
                </a:solidFill>
                <a:effectLst/>
                <a:latin typeface="Helvetica" pitchFamily="2" charset="0"/>
              </a:rPr>
              <a:t>Review could assess whether tasks had been initiated, completed etc.</a:t>
            </a:r>
          </a:p>
          <a:p>
            <a:endParaRPr lang="en-US" dirty="0"/>
          </a:p>
          <a:p>
            <a:r>
              <a:rPr lang="en-US" dirty="0"/>
              <a:t>However…. Next slide</a:t>
            </a:r>
          </a:p>
        </p:txBody>
      </p:sp>
      <p:sp>
        <p:nvSpPr>
          <p:cNvPr id="4" name="Slide Number Placeholder 3"/>
          <p:cNvSpPr>
            <a:spLocks noGrp="1"/>
          </p:cNvSpPr>
          <p:nvPr>
            <p:ph type="sldNum" sz="quarter" idx="5"/>
          </p:nvPr>
        </p:nvSpPr>
        <p:spPr/>
        <p:txBody>
          <a:bodyPr/>
          <a:lstStyle/>
          <a:p>
            <a:fld id="{3020095D-F6B7-4F05-BB8A-319FCD7F24EE}" type="slidenum">
              <a:rPr lang="en-GB" smtClean="0"/>
              <a:t>44</a:t>
            </a:fld>
            <a:endParaRPr lang="en-GB"/>
          </a:p>
        </p:txBody>
      </p:sp>
    </p:spTree>
    <p:extLst>
      <p:ext uri="{BB962C8B-B14F-4D97-AF65-F5344CB8AC3E}">
        <p14:creationId xmlns:p14="http://schemas.microsoft.com/office/powerpoint/2010/main" val="2375379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this page, there are few examples that include their own performance review. Nearly all examples include a review of the CHRMAP at either a 5 year or 10 year interval, where, presumably, some audit would be complete. However, it would be desirable for more LGA’s to undertake performance review of actual implementation tasks at shorter intervals.</a:t>
            </a:r>
          </a:p>
          <a:p>
            <a:endParaRPr lang="en-US" dirty="0"/>
          </a:p>
          <a:p>
            <a:r>
              <a:rPr lang="en-US" dirty="0"/>
              <a:t>This is not the same as reviewing the effectiveness of implemented risk management measures; which may be too detailed for the early development of a CHRMAP. However, one would assume that ongoing monitoring after implementation of an adaptation response would achieve this, including Protection Structure Audits of those same measures. Anecdotally this occurs on some projects, but not all.</a:t>
            </a:r>
          </a:p>
          <a:p>
            <a:endParaRPr lang="en-US" dirty="0"/>
          </a:p>
          <a:p>
            <a:r>
              <a:rPr lang="en-US" dirty="0"/>
              <a:t>Effectiveness would need to measure how the option responded to its intended purpose; e.g. did it reduce the erosion rate, inundation rate, was maintenance reduced, did the environment recover, was the community made more aware.</a:t>
            </a:r>
          </a:p>
          <a:p>
            <a:endParaRPr lang="en-US" dirty="0"/>
          </a:p>
          <a:p>
            <a:r>
              <a:rPr lang="en-US" dirty="0"/>
              <a:t>Over time this could be more explicitly described (e.g. we have done some work with strategic community plans that have review templates)</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45</a:t>
            </a:fld>
            <a:endParaRPr lang="en-GB"/>
          </a:p>
        </p:txBody>
      </p:sp>
    </p:spTree>
    <p:extLst>
      <p:ext uri="{BB962C8B-B14F-4D97-AF65-F5344CB8AC3E}">
        <p14:creationId xmlns:p14="http://schemas.microsoft.com/office/powerpoint/2010/main" val="1269453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‘monitoring’ may be repetitive given earlier tasks, however, in the context of future projects and ongoing work, LGAs should at least consider how to continue ongoing communications.</a:t>
            </a:r>
          </a:p>
        </p:txBody>
      </p:sp>
      <p:sp>
        <p:nvSpPr>
          <p:cNvPr id="4" name="Slide Number Placeholder 3"/>
          <p:cNvSpPr>
            <a:spLocks noGrp="1"/>
          </p:cNvSpPr>
          <p:nvPr>
            <p:ph type="sldNum" sz="quarter" idx="5"/>
          </p:nvPr>
        </p:nvSpPr>
        <p:spPr/>
        <p:txBody>
          <a:bodyPr/>
          <a:lstStyle/>
          <a:p>
            <a:fld id="{3020095D-F6B7-4F05-BB8A-319FCD7F24EE}" type="slidenum">
              <a:rPr lang="en-GB" smtClean="0"/>
              <a:t>46</a:t>
            </a:fld>
            <a:endParaRPr lang="en-GB"/>
          </a:p>
        </p:txBody>
      </p:sp>
    </p:spTree>
    <p:extLst>
      <p:ext uri="{BB962C8B-B14F-4D97-AF65-F5344CB8AC3E}">
        <p14:creationId xmlns:p14="http://schemas.microsoft.com/office/powerpoint/2010/main" val="1543530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more recent CHRMAP include specific need for communication to the community more broadly and some key users more specifically. This is beyond the normal ‘publishing’ of the document on your website!</a:t>
            </a:r>
          </a:p>
          <a:p>
            <a:endParaRPr lang="en-US" dirty="0"/>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47</a:t>
            </a:fld>
            <a:endParaRPr lang="en-GB"/>
          </a:p>
        </p:txBody>
      </p:sp>
    </p:spTree>
    <p:extLst>
      <p:ext uri="{BB962C8B-B14F-4D97-AF65-F5344CB8AC3E}">
        <p14:creationId xmlns:p14="http://schemas.microsoft.com/office/powerpoint/2010/main" val="2957649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from the scope of works document, originally from the Shire of Ashburton illustrates an example </a:t>
            </a:r>
            <a:r>
              <a:rPr lang="en-US" dirty="0" err="1"/>
              <a:t>gannt</a:t>
            </a:r>
            <a:r>
              <a:rPr lang="en-US" dirty="0"/>
              <a:t> chart. </a:t>
            </a:r>
          </a:p>
          <a:p>
            <a:endParaRPr lang="en-US" dirty="0"/>
          </a:p>
          <a:p>
            <a:r>
              <a:rPr lang="en-US" dirty="0"/>
              <a:t>A number of examples already shown and discussed present this differently. Often the information in this </a:t>
            </a:r>
            <a:r>
              <a:rPr lang="en-US" dirty="0" err="1"/>
              <a:t>gannt</a:t>
            </a:r>
            <a:r>
              <a:rPr lang="en-US" dirty="0"/>
              <a:t> chart would be repeated many times to achieve the previous instructions – timing, responsibility, funding etc. There may be merit in considering consolidating all the information into this </a:t>
            </a:r>
            <a:r>
              <a:rPr lang="en-US" dirty="0" err="1"/>
              <a:t>gannt</a:t>
            </a:r>
            <a:r>
              <a:rPr lang="en-US" dirty="0"/>
              <a:t> chart, or to create a </a:t>
            </a:r>
            <a:r>
              <a:rPr lang="en-US" dirty="0" err="1"/>
              <a:t>gannt</a:t>
            </a:r>
            <a:r>
              <a:rPr lang="en-US" dirty="0"/>
              <a:t> chart as part of a separate much more detailed internal document for the Shire. The primary purpose for this tool would be to identify priority and/or necessary predecessors, which could also be done in a table format.</a:t>
            </a:r>
          </a:p>
          <a:p>
            <a:endParaRPr lang="en-US" dirty="0"/>
          </a:p>
          <a:p>
            <a:r>
              <a:rPr lang="en-US" dirty="0"/>
              <a:t>The use of a </a:t>
            </a:r>
            <a:r>
              <a:rPr lang="en-US" dirty="0" err="1"/>
              <a:t>gannt</a:t>
            </a:r>
            <a:r>
              <a:rPr lang="en-US" dirty="0"/>
              <a:t> may depend on end user preferences.</a:t>
            </a:r>
          </a:p>
        </p:txBody>
      </p:sp>
      <p:sp>
        <p:nvSpPr>
          <p:cNvPr id="4" name="Slide Number Placeholder 3"/>
          <p:cNvSpPr>
            <a:spLocks noGrp="1"/>
          </p:cNvSpPr>
          <p:nvPr>
            <p:ph type="sldNum" sz="quarter" idx="5"/>
          </p:nvPr>
        </p:nvSpPr>
        <p:spPr/>
        <p:txBody>
          <a:bodyPr/>
          <a:lstStyle/>
          <a:p>
            <a:fld id="{3020095D-F6B7-4F05-BB8A-319FCD7F24EE}" type="slidenum">
              <a:rPr lang="en-GB" smtClean="0"/>
              <a:t>51</a:t>
            </a:fld>
            <a:endParaRPr lang="en-GB"/>
          </a:p>
        </p:txBody>
      </p:sp>
    </p:spTree>
    <p:extLst>
      <p:ext uri="{BB962C8B-B14F-4D97-AF65-F5344CB8AC3E}">
        <p14:creationId xmlns:p14="http://schemas.microsoft.com/office/powerpoint/2010/main" val="839101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Prioritising actions and recommendations – when to do what</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52</a:t>
            </a:fld>
            <a:endParaRPr lang="en-GB"/>
          </a:p>
        </p:txBody>
      </p:sp>
    </p:spTree>
    <p:extLst>
      <p:ext uri="{BB962C8B-B14F-4D97-AF65-F5344CB8AC3E}">
        <p14:creationId xmlns:p14="http://schemas.microsoft.com/office/powerpoint/2010/main" val="4287429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example of Planned and Managed retreat in the Geraldton CHRMAP, which provides three options for planned – see the next slide</a:t>
            </a:r>
          </a:p>
        </p:txBody>
      </p:sp>
      <p:sp>
        <p:nvSpPr>
          <p:cNvPr id="4" name="Slide Number Placeholder 3"/>
          <p:cNvSpPr>
            <a:spLocks noGrp="1"/>
          </p:cNvSpPr>
          <p:nvPr>
            <p:ph type="sldNum" sz="quarter" idx="5"/>
          </p:nvPr>
        </p:nvSpPr>
        <p:spPr/>
        <p:txBody>
          <a:bodyPr/>
          <a:lstStyle/>
          <a:p>
            <a:fld id="{3020095D-F6B7-4F05-BB8A-319FCD7F24EE}" type="slidenum">
              <a:rPr lang="en-GB" smtClean="0"/>
              <a:t>54</a:t>
            </a:fld>
            <a:endParaRPr lang="en-GB"/>
          </a:p>
        </p:txBody>
      </p:sp>
    </p:spTree>
    <p:extLst>
      <p:ext uri="{BB962C8B-B14F-4D97-AF65-F5344CB8AC3E}">
        <p14:creationId xmlns:p14="http://schemas.microsoft.com/office/powerpoint/2010/main" val="2796851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style for more graphically representation</a:t>
            </a:r>
          </a:p>
        </p:txBody>
      </p:sp>
      <p:sp>
        <p:nvSpPr>
          <p:cNvPr id="4" name="Slide Number Placeholder 3"/>
          <p:cNvSpPr>
            <a:spLocks noGrp="1"/>
          </p:cNvSpPr>
          <p:nvPr>
            <p:ph type="sldNum" sz="quarter" idx="5"/>
          </p:nvPr>
        </p:nvSpPr>
        <p:spPr/>
        <p:txBody>
          <a:bodyPr/>
          <a:lstStyle/>
          <a:p>
            <a:fld id="{3020095D-F6B7-4F05-BB8A-319FCD7F24EE}" type="slidenum">
              <a:rPr lang="en-GB" smtClean="0"/>
              <a:t>56</a:t>
            </a:fld>
            <a:endParaRPr lang="en-GB"/>
          </a:p>
        </p:txBody>
      </p:sp>
    </p:spTree>
    <p:extLst>
      <p:ext uri="{BB962C8B-B14F-4D97-AF65-F5344CB8AC3E}">
        <p14:creationId xmlns:p14="http://schemas.microsoft.com/office/powerpoint/2010/main" val="148938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quick interaction session here – check everyone can say it in person / online, do a quick audit of people who’ve written a CHRMAP / had to use Imp Sect.</a:t>
            </a:r>
          </a:p>
          <a:p>
            <a:endParaRPr lang="en-US" dirty="0"/>
          </a:p>
          <a:p>
            <a:r>
              <a:rPr lang="en-US" dirty="0"/>
              <a:t>It is why it sits within the planning framework</a:t>
            </a:r>
          </a:p>
        </p:txBody>
      </p:sp>
      <p:sp>
        <p:nvSpPr>
          <p:cNvPr id="4" name="Slide Number Placeholder 3"/>
          <p:cNvSpPr>
            <a:spLocks noGrp="1"/>
          </p:cNvSpPr>
          <p:nvPr>
            <p:ph type="sldNum" sz="quarter" idx="5"/>
          </p:nvPr>
        </p:nvSpPr>
        <p:spPr/>
        <p:txBody>
          <a:bodyPr/>
          <a:lstStyle/>
          <a:p>
            <a:fld id="{3020095D-F6B7-4F05-BB8A-319FCD7F24EE}" type="slidenum">
              <a:rPr lang="en-GB" smtClean="0"/>
              <a:t>5</a:t>
            </a:fld>
            <a:endParaRPr lang="en-GB"/>
          </a:p>
        </p:txBody>
      </p:sp>
    </p:spTree>
    <p:extLst>
      <p:ext uri="{BB962C8B-B14F-4D97-AF65-F5344CB8AC3E}">
        <p14:creationId xmlns:p14="http://schemas.microsoft.com/office/powerpoint/2010/main" val="1954142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FFFF"/>
                </a:solidFill>
                <a:effectLst/>
                <a:latin typeface="Helvetica" pitchFamily="2" charset="0"/>
              </a:rPr>
              <a:t>Appendix 4 of the CHRMAP guidelines refers to SCAs and provides some draft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FFF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58</a:t>
            </a:fld>
            <a:endParaRPr lang="en-GB"/>
          </a:p>
        </p:txBody>
      </p:sp>
    </p:spTree>
    <p:extLst>
      <p:ext uri="{BB962C8B-B14F-4D97-AF65-F5344CB8AC3E}">
        <p14:creationId xmlns:p14="http://schemas.microsoft.com/office/powerpoint/2010/main" val="2119289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I move to the next slide – note that the last two pages draw from the technical CHRMAP document which is full of detail. The information on the following slide is also included in the technical CHRMAP, however, the following slide is a screenshot of the summary CHRMAP. The above detail is not in the summary CHRMAP. This allows the summary CHRMAP Implementation Section  to be concise for the intended audience at 10 pages, whilst the technical CHRMAP Implementation Section is 28.</a:t>
            </a:r>
          </a:p>
        </p:txBody>
      </p:sp>
      <p:sp>
        <p:nvSpPr>
          <p:cNvPr id="4" name="Slide Number Placeholder 3"/>
          <p:cNvSpPr>
            <a:spLocks noGrp="1"/>
          </p:cNvSpPr>
          <p:nvPr>
            <p:ph type="sldNum" sz="quarter" idx="5"/>
          </p:nvPr>
        </p:nvSpPr>
        <p:spPr/>
        <p:txBody>
          <a:bodyPr/>
          <a:lstStyle/>
          <a:p>
            <a:fld id="{3020095D-F6B7-4F05-BB8A-319FCD7F24EE}" type="slidenum">
              <a:rPr lang="en-GB" smtClean="0"/>
              <a:t>59</a:t>
            </a:fld>
            <a:endParaRPr lang="en-GB"/>
          </a:p>
        </p:txBody>
      </p:sp>
    </p:spTree>
    <p:extLst>
      <p:ext uri="{BB962C8B-B14F-4D97-AF65-F5344CB8AC3E}">
        <p14:creationId xmlns:p14="http://schemas.microsoft.com/office/powerpoint/2010/main" val="4132950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FFFF"/>
                </a:solidFill>
                <a:effectLst/>
                <a:latin typeface="Helvetica" pitchFamily="2" charset="0"/>
              </a:rPr>
              <a:t>Appendix 2 of the Guidelines Appendix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FFF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FFFF"/>
                </a:solidFill>
                <a:effectLst/>
                <a:latin typeface="Helvetica" pitchFamily="2" charset="0"/>
              </a:rPr>
              <a:t>However, I recommend mining those LPSs that have been recently gazetted as these reflect the current language supported by the WAPC.</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61</a:t>
            </a:fld>
            <a:endParaRPr lang="en-GB"/>
          </a:p>
        </p:txBody>
      </p:sp>
    </p:spTree>
    <p:extLst>
      <p:ext uri="{BB962C8B-B14F-4D97-AF65-F5344CB8AC3E}">
        <p14:creationId xmlns:p14="http://schemas.microsoft.com/office/powerpoint/2010/main" val="1658578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decisions must be made on the merit of a proposal and include holistic consideration of planning issues. For strategic planning proposals, subdivisions and development applications in coastal hazard areas, discretionary decision-making should involve the application of the precautionary principle contained in SPP 2.6 cl 5.11. The outcome of this policy measure means that the potentially serious risk associated with coastal hazards to people, property and infrastructure warrants a conservative approach to decision-making when preparing a CHRMAP and considering land use planning instruments that will assist the decision-maker to implement the CHRMAP.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yet to find a CHRMAP that specifically mentions this element of the guideline.</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63</a:t>
            </a:fld>
            <a:endParaRPr lang="en-GB"/>
          </a:p>
        </p:txBody>
      </p:sp>
    </p:spTree>
    <p:extLst>
      <p:ext uri="{BB962C8B-B14F-4D97-AF65-F5344CB8AC3E}">
        <p14:creationId xmlns:p14="http://schemas.microsoft.com/office/powerpoint/2010/main" val="3623227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sections are long and text heavy – no screen shots here…</a:t>
            </a:r>
          </a:p>
        </p:txBody>
      </p:sp>
      <p:sp>
        <p:nvSpPr>
          <p:cNvPr id="4" name="Slide Number Placeholder 3"/>
          <p:cNvSpPr>
            <a:spLocks noGrp="1"/>
          </p:cNvSpPr>
          <p:nvPr>
            <p:ph type="sldNum" sz="quarter" idx="5"/>
          </p:nvPr>
        </p:nvSpPr>
        <p:spPr/>
        <p:txBody>
          <a:bodyPr/>
          <a:lstStyle/>
          <a:p>
            <a:fld id="{3020095D-F6B7-4F05-BB8A-319FCD7F24EE}" type="slidenum">
              <a:rPr lang="en-GB" smtClean="0"/>
              <a:t>65</a:t>
            </a:fld>
            <a:endParaRPr lang="en-GB"/>
          </a:p>
        </p:txBody>
      </p:sp>
    </p:spTree>
    <p:extLst>
      <p:ext uri="{BB962C8B-B14F-4D97-AF65-F5344CB8AC3E}">
        <p14:creationId xmlns:p14="http://schemas.microsoft.com/office/powerpoint/2010/main" val="3950719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FFFF"/>
                </a:solidFill>
                <a:effectLst/>
                <a:latin typeface="Helvetica" pitchFamily="2" charset="0"/>
              </a:rPr>
              <a:t>I think what other LGS are doing to raise money internally is going to be of most interest to the LGs.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FFF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FFFF"/>
                </a:solidFill>
                <a:effectLst/>
                <a:latin typeface="Helvetica" pitchFamily="2" charset="0"/>
              </a:rPr>
              <a:t>The majority of the grants require 50% co-contribution so even if they are applying for grants they need to work out how to fund the 50% contribution.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FFF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FFFF"/>
                </a:solidFill>
                <a:effectLst/>
                <a:latin typeface="Helvetica" pitchFamily="2" charset="0"/>
              </a:rPr>
              <a:t>See module 3 for more info about BDA’s.</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66</a:t>
            </a:fld>
            <a:endParaRPr lang="en-GB"/>
          </a:p>
        </p:txBody>
      </p:sp>
    </p:spTree>
    <p:extLst>
      <p:ext uri="{BB962C8B-B14F-4D97-AF65-F5344CB8AC3E}">
        <p14:creationId xmlns:p14="http://schemas.microsoft.com/office/powerpoint/2010/main" val="2639477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67</a:t>
            </a:fld>
            <a:endParaRPr lang="en-GB"/>
          </a:p>
        </p:txBody>
      </p:sp>
    </p:spTree>
    <p:extLst>
      <p:ext uri="{BB962C8B-B14F-4D97-AF65-F5344CB8AC3E}">
        <p14:creationId xmlns:p14="http://schemas.microsoft.com/office/powerpoint/2010/main" val="494254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24/25 all closed</a:t>
            </a:r>
          </a:p>
        </p:txBody>
      </p:sp>
      <p:sp>
        <p:nvSpPr>
          <p:cNvPr id="4" name="Slide Number Placeholder 3"/>
          <p:cNvSpPr>
            <a:spLocks noGrp="1"/>
          </p:cNvSpPr>
          <p:nvPr>
            <p:ph type="sldNum" sz="quarter" idx="5"/>
          </p:nvPr>
        </p:nvSpPr>
        <p:spPr/>
        <p:txBody>
          <a:bodyPr/>
          <a:lstStyle/>
          <a:p>
            <a:fld id="{3020095D-F6B7-4F05-BB8A-319FCD7F24EE}" type="slidenum">
              <a:rPr lang="en-GB" smtClean="0"/>
              <a:t>68</a:t>
            </a:fld>
            <a:endParaRPr lang="en-GB"/>
          </a:p>
        </p:txBody>
      </p:sp>
    </p:spTree>
    <p:extLst>
      <p:ext uri="{BB962C8B-B14F-4D97-AF65-F5344CB8AC3E}">
        <p14:creationId xmlns:p14="http://schemas.microsoft.com/office/powerpoint/2010/main" val="3162705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DRF is $200million per year for five years – but divided between all states and territories and across fields such as bush fire, stormwater, evacuation </a:t>
            </a:r>
            <a:r>
              <a:rPr lang="en-US" dirty="0" err="1"/>
              <a:t>centres</a:t>
            </a:r>
            <a:r>
              <a:rPr lang="en-US" dirty="0"/>
              <a:t> and community resilience strategies</a:t>
            </a:r>
          </a:p>
        </p:txBody>
      </p:sp>
      <p:sp>
        <p:nvSpPr>
          <p:cNvPr id="4" name="Slide Number Placeholder 3"/>
          <p:cNvSpPr>
            <a:spLocks noGrp="1"/>
          </p:cNvSpPr>
          <p:nvPr>
            <p:ph type="sldNum" sz="quarter" idx="5"/>
          </p:nvPr>
        </p:nvSpPr>
        <p:spPr/>
        <p:txBody>
          <a:bodyPr/>
          <a:lstStyle/>
          <a:p>
            <a:fld id="{3020095D-F6B7-4F05-BB8A-319FCD7F24EE}" type="slidenum">
              <a:rPr lang="en-GB" smtClean="0"/>
              <a:t>69</a:t>
            </a:fld>
            <a:endParaRPr lang="en-GB"/>
          </a:p>
        </p:txBody>
      </p:sp>
    </p:spTree>
    <p:extLst>
      <p:ext uri="{BB962C8B-B14F-4D97-AF65-F5344CB8AC3E}">
        <p14:creationId xmlns:p14="http://schemas.microsoft.com/office/powerpoint/2010/main" val="4226310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point back to the Geraldton example</a:t>
            </a:r>
          </a:p>
        </p:txBody>
      </p:sp>
      <p:sp>
        <p:nvSpPr>
          <p:cNvPr id="4" name="Slide Number Placeholder 3"/>
          <p:cNvSpPr>
            <a:spLocks noGrp="1"/>
          </p:cNvSpPr>
          <p:nvPr>
            <p:ph type="sldNum" sz="quarter" idx="5"/>
          </p:nvPr>
        </p:nvSpPr>
        <p:spPr/>
        <p:txBody>
          <a:bodyPr/>
          <a:lstStyle/>
          <a:p>
            <a:fld id="{3020095D-F6B7-4F05-BB8A-319FCD7F24EE}" type="slidenum">
              <a:rPr lang="en-GB" smtClean="0"/>
              <a:t>70</a:t>
            </a:fld>
            <a:endParaRPr lang="en-GB"/>
          </a:p>
        </p:txBody>
      </p:sp>
    </p:spTree>
    <p:extLst>
      <p:ext uri="{BB962C8B-B14F-4D97-AF65-F5344CB8AC3E}">
        <p14:creationId xmlns:p14="http://schemas.microsoft.com/office/powerpoint/2010/main" val="134047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Sits within the planning framework for a good reason!</a:t>
            </a:r>
          </a:p>
        </p:txBody>
      </p:sp>
      <p:sp>
        <p:nvSpPr>
          <p:cNvPr id="4" name="Slide Number Placeholder 3"/>
          <p:cNvSpPr>
            <a:spLocks noGrp="1"/>
          </p:cNvSpPr>
          <p:nvPr>
            <p:ph type="sldNum" sz="quarter" idx="5"/>
          </p:nvPr>
        </p:nvSpPr>
        <p:spPr/>
        <p:txBody>
          <a:bodyPr/>
          <a:lstStyle/>
          <a:p>
            <a:fld id="{3020095D-F6B7-4F05-BB8A-319FCD7F24EE}" type="slidenum">
              <a:rPr lang="en-GB" smtClean="0"/>
              <a:t>6</a:t>
            </a:fld>
            <a:endParaRPr lang="en-GB"/>
          </a:p>
        </p:txBody>
      </p:sp>
    </p:spTree>
    <p:extLst>
      <p:ext uri="{BB962C8B-B14F-4D97-AF65-F5344CB8AC3E}">
        <p14:creationId xmlns:p14="http://schemas.microsoft.com/office/powerpoint/2010/main" val="2199665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looked at 20 different CHRMAP from the last 10 years, ranging from a glorious but vague 6 pages through to a whopping 76. The average length is 20 pages.</a:t>
            </a:r>
          </a:p>
          <a:p>
            <a:r>
              <a:rPr lang="en-US" dirty="0"/>
              <a:t>50% included a specific short term plan/ or framed actions in a simple way</a:t>
            </a:r>
          </a:p>
          <a:p>
            <a:r>
              <a:rPr lang="en-US" dirty="0"/>
              <a:t>30% did not include responsibility </a:t>
            </a:r>
            <a:r>
              <a:rPr lang="en-US" i="1" dirty="0"/>
              <a:t>or</a:t>
            </a:r>
            <a:r>
              <a:rPr lang="en-US" dirty="0"/>
              <a:t> timing</a:t>
            </a:r>
          </a:p>
          <a:p>
            <a:r>
              <a:rPr lang="en-US" dirty="0"/>
              <a:t>30% did not include responsibility</a:t>
            </a:r>
          </a:p>
          <a:p>
            <a:r>
              <a:rPr lang="en-US" dirty="0"/>
              <a:t>60% were silent on costs or directly linking funding sources to a specific project</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72</a:t>
            </a:fld>
            <a:endParaRPr lang="en-GB"/>
          </a:p>
        </p:txBody>
      </p:sp>
    </p:spTree>
    <p:extLst>
      <p:ext uri="{BB962C8B-B14F-4D97-AF65-F5344CB8AC3E}">
        <p14:creationId xmlns:p14="http://schemas.microsoft.com/office/powerpoint/2010/main" val="4165025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Broome, Murray, Bunbury</a:t>
            </a:r>
          </a:p>
          <a:p>
            <a:r>
              <a:rPr lang="en-US" dirty="0"/>
              <a:t>The variation in this section is vast. It reflects both the author and the sponsor needs for the document (the client).</a:t>
            </a:r>
          </a:p>
          <a:p>
            <a:endParaRPr lang="en-US" dirty="0"/>
          </a:p>
          <a:p>
            <a:r>
              <a:rPr lang="en-US" dirty="0"/>
              <a:t>Interviews suggested that the more clear the recommendations (who what where when why) the more likely to get done. More recent examples are best.</a:t>
            </a:r>
          </a:p>
          <a:p>
            <a:endParaRPr lang="en-US" dirty="0"/>
          </a:p>
          <a:p>
            <a:r>
              <a:rPr lang="en-US" dirty="0"/>
              <a:t>Most stakeholders reflected on the need to represent hard protect options as being longer term and subject to investigations – lead with short term and soft options and build community understanding over time. </a:t>
            </a:r>
          </a:p>
          <a:p>
            <a:endParaRPr lang="en-US" dirty="0"/>
          </a:p>
          <a:p>
            <a:r>
              <a:rPr lang="en-US" dirty="0"/>
              <a:t>Particularly to manage expectations because hard options often require much more co-funding and will be necessarily limited by budget. These options may effectively be do-nothing options, if support from grants or beneficiary contribution are not forthcoming.</a:t>
            </a:r>
          </a:p>
        </p:txBody>
      </p:sp>
      <p:sp>
        <p:nvSpPr>
          <p:cNvPr id="4" name="Slide Number Placeholder 3"/>
          <p:cNvSpPr>
            <a:spLocks noGrp="1"/>
          </p:cNvSpPr>
          <p:nvPr>
            <p:ph type="sldNum" sz="quarter" idx="5"/>
          </p:nvPr>
        </p:nvSpPr>
        <p:spPr/>
        <p:txBody>
          <a:bodyPr/>
          <a:lstStyle/>
          <a:p>
            <a:fld id="{3020095D-F6B7-4F05-BB8A-319FCD7F24EE}" type="slidenum">
              <a:rPr lang="en-GB" smtClean="0"/>
              <a:t>73</a:t>
            </a:fld>
            <a:endParaRPr lang="en-GB"/>
          </a:p>
        </p:txBody>
      </p:sp>
    </p:spTree>
    <p:extLst>
      <p:ext uri="{BB962C8B-B14F-4D97-AF65-F5344CB8AC3E}">
        <p14:creationId xmlns:p14="http://schemas.microsoft.com/office/powerpoint/2010/main" val="1224587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74</a:t>
            </a:fld>
            <a:endParaRPr lang="en-GB"/>
          </a:p>
        </p:txBody>
      </p:sp>
    </p:spTree>
    <p:extLst>
      <p:ext uri="{BB962C8B-B14F-4D97-AF65-F5344CB8AC3E}">
        <p14:creationId xmlns:p14="http://schemas.microsoft.com/office/powerpoint/2010/main" val="2583440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75</a:t>
            </a:fld>
            <a:endParaRPr lang="en-GB"/>
          </a:p>
        </p:txBody>
      </p:sp>
    </p:spTree>
    <p:extLst>
      <p:ext uri="{BB962C8B-B14F-4D97-AF65-F5344CB8AC3E}">
        <p14:creationId xmlns:p14="http://schemas.microsoft.com/office/powerpoint/2010/main" val="2795851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attempted to make this in a reasonable time order that can be achieved</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77</a:t>
            </a:fld>
            <a:endParaRPr lang="en-GB"/>
          </a:p>
        </p:txBody>
      </p:sp>
    </p:spTree>
    <p:extLst>
      <p:ext uri="{BB962C8B-B14F-4D97-AF65-F5344CB8AC3E}">
        <p14:creationId xmlns:p14="http://schemas.microsoft.com/office/powerpoint/2010/main" val="274257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78</a:t>
            </a:fld>
            <a:endParaRPr lang="en-GB"/>
          </a:p>
        </p:txBody>
      </p:sp>
    </p:spTree>
    <p:extLst>
      <p:ext uri="{BB962C8B-B14F-4D97-AF65-F5344CB8AC3E}">
        <p14:creationId xmlns:p14="http://schemas.microsoft.com/office/powerpoint/2010/main" val="3723053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79</a:t>
            </a:fld>
            <a:endParaRPr lang="en-GB"/>
          </a:p>
        </p:txBody>
      </p:sp>
    </p:spTree>
    <p:extLst>
      <p:ext uri="{BB962C8B-B14F-4D97-AF65-F5344CB8AC3E}">
        <p14:creationId xmlns:p14="http://schemas.microsoft.com/office/powerpoint/2010/main" val="24105894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80</a:t>
            </a:fld>
            <a:endParaRPr lang="en-GB"/>
          </a:p>
        </p:txBody>
      </p:sp>
    </p:spTree>
    <p:extLst>
      <p:ext uri="{BB962C8B-B14F-4D97-AF65-F5344CB8AC3E}">
        <p14:creationId xmlns:p14="http://schemas.microsoft.com/office/powerpoint/2010/main" val="379177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81</a:t>
            </a:fld>
            <a:endParaRPr lang="en-GB"/>
          </a:p>
        </p:txBody>
      </p:sp>
    </p:spTree>
    <p:extLst>
      <p:ext uri="{BB962C8B-B14F-4D97-AF65-F5344CB8AC3E}">
        <p14:creationId xmlns:p14="http://schemas.microsoft.com/office/powerpoint/2010/main" val="2110021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Noting that grants are not guaranteed and 50% co-contribution often</a:t>
            </a:r>
          </a:p>
        </p:txBody>
      </p:sp>
      <p:sp>
        <p:nvSpPr>
          <p:cNvPr id="4" name="Slide Number Placeholder 3"/>
          <p:cNvSpPr>
            <a:spLocks noGrp="1"/>
          </p:cNvSpPr>
          <p:nvPr>
            <p:ph type="sldNum" sz="quarter" idx="5"/>
          </p:nvPr>
        </p:nvSpPr>
        <p:spPr/>
        <p:txBody>
          <a:bodyPr/>
          <a:lstStyle/>
          <a:p>
            <a:fld id="{3020095D-F6B7-4F05-BB8A-319FCD7F24EE}" type="slidenum">
              <a:rPr lang="en-GB" smtClean="0"/>
              <a:t>82</a:t>
            </a:fld>
            <a:endParaRPr lang="en-GB"/>
          </a:p>
        </p:txBody>
      </p:sp>
    </p:spTree>
    <p:extLst>
      <p:ext uri="{BB962C8B-B14F-4D97-AF65-F5344CB8AC3E}">
        <p14:creationId xmlns:p14="http://schemas.microsoft.com/office/powerpoint/2010/main" val="98042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this section, a user may be able to infer the suggested approaches, but it is unlikely they will be able to draw concrete conclusions.</a:t>
            </a:r>
          </a:p>
        </p:txBody>
      </p:sp>
      <p:sp>
        <p:nvSpPr>
          <p:cNvPr id="4" name="Slide Number Placeholder 3"/>
          <p:cNvSpPr>
            <a:spLocks noGrp="1"/>
          </p:cNvSpPr>
          <p:nvPr>
            <p:ph type="sldNum" sz="quarter" idx="5"/>
          </p:nvPr>
        </p:nvSpPr>
        <p:spPr/>
        <p:txBody>
          <a:bodyPr/>
          <a:lstStyle/>
          <a:p>
            <a:fld id="{3020095D-F6B7-4F05-BB8A-319FCD7F24EE}" type="slidenum">
              <a:rPr lang="en-GB" smtClean="0"/>
              <a:t>7</a:t>
            </a:fld>
            <a:endParaRPr lang="en-GB"/>
          </a:p>
        </p:txBody>
      </p:sp>
    </p:spTree>
    <p:extLst>
      <p:ext uri="{BB962C8B-B14F-4D97-AF65-F5344CB8AC3E}">
        <p14:creationId xmlns:p14="http://schemas.microsoft.com/office/powerpoint/2010/main" val="3940005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 time order</a:t>
            </a:r>
          </a:p>
        </p:txBody>
      </p:sp>
      <p:sp>
        <p:nvSpPr>
          <p:cNvPr id="4" name="Slide Number Placeholder 3"/>
          <p:cNvSpPr>
            <a:spLocks noGrp="1"/>
          </p:cNvSpPr>
          <p:nvPr>
            <p:ph type="sldNum" sz="quarter" idx="5"/>
          </p:nvPr>
        </p:nvSpPr>
        <p:spPr/>
        <p:txBody>
          <a:bodyPr/>
          <a:lstStyle/>
          <a:p>
            <a:fld id="{3020095D-F6B7-4F05-BB8A-319FCD7F24EE}" type="slidenum">
              <a:rPr lang="en-GB" smtClean="0"/>
              <a:t>83</a:t>
            </a:fld>
            <a:endParaRPr lang="en-GB"/>
          </a:p>
        </p:txBody>
      </p:sp>
    </p:spTree>
    <p:extLst>
      <p:ext uri="{BB962C8B-B14F-4D97-AF65-F5344CB8AC3E}">
        <p14:creationId xmlns:p14="http://schemas.microsoft.com/office/powerpoint/2010/main" val="1633250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84</a:t>
            </a:fld>
            <a:endParaRPr lang="en-GB"/>
          </a:p>
        </p:txBody>
      </p:sp>
    </p:spTree>
    <p:extLst>
      <p:ext uri="{BB962C8B-B14F-4D97-AF65-F5344CB8AC3E}">
        <p14:creationId xmlns:p14="http://schemas.microsoft.com/office/powerpoint/2010/main" val="2177871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Notifications - These have been successfully implemented and tested in court - EVENT BASED</a:t>
            </a:r>
          </a:p>
          <a:p>
            <a:endParaRPr lang="en-US" dirty="0"/>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86</a:t>
            </a:fld>
            <a:endParaRPr lang="en-GB"/>
          </a:p>
        </p:txBody>
      </p:sp>
    </p:spTree>
    <p:extLst>
      <p:ext uri="{BB962C8B-B14F-4D97-AF65-F5344CB8AC3E}">
        <p14:creationId xmlns:p14="http://schemas.microsoft.com/office/powerpoint/2010/main" val="13700631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87</a:t>
            </a:fld>
            <a:endParaRPr lang="en-GB"/>
          </a:p>
        </p:txBody>
      </p:sp>
    </p:spTree>
    <p:extLst>
      <p:ext uri="{BB962C8B-B14F-4D97-AF65-F5344CB8AC3E}">
        <p14:creationId xmlns:p14="http://schemas.microsoft.com/office/powerpoint/2010/main" val="853487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89</a:t>
            </a:fld>
            <a:endParaRPr lang="en-GB"/>
          </a:p>
        </p:txBody>
      </p:sp>
    </p:spTree>
    <p:extLst>
      <p:ext uri="{BB962C8B-B14F-4D97-AF65-F5344CB8AC3E}">
        <p14:creationId xmlns:p14="http://schemas.microsoft.com/office/powerpoint/2010/main" val="257561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wished they knew how important the section was – unprompted - 4 – Bunbury, Albany, Cockburn, Mandurah</a:t>
            </a:r>
          </a:p>
          <a:p>
            <a:endParaRPr lang="en-US" dirty="0"/>
          </a:p>
          <a:p>
            <a:r>
              <a:rPr lang="en-US" dirty="0"/>
              <a:t>Who wished they had involved more directorates in developing the implementation section - 6 - Bunbury, Albany, Busselton, Cockburn, Mandurah, Joondalup</a:t>
            </a:r>
          </a:p>
          <a:p>
            <a:endParaRPr lang="en-US" dirty="0"/>
          </a:p>
          <a:p>
            <a:r>
              <a:rPr lang="en-US" dirty="0"/>
              <a:t>Wished the scope of works made this part more specific</a:t>
            </a:r>
          </a:p>
          <a:p>
            <a:endParaRPr lang="en-US" dirty="0"/>
          </a:p>
        </p:txBody>
      </p:sp>
      <p:sp>
        <p:nvSpPr>
          <p:cNvPr id="4" name="Slide Number Placeholder 3"/>
          <p:cNvSpPr>
            <a:spLocks noGrp="1"/>
          </p:cNvSpPr>
          <p:nvPr>
            <p:ph type="sldNum" sz="quarter" idx="5"/>
          </p:nvPr>
        </p:nvSpPr>
        <p:spPr/>
        <p:txBody>
          <a:bodyPr/>
          <a:lstStyle/>
          <a:p>
            <a:fld id="{3020095D-F6B7-4F05-BB8A-319FCD7F24EE}" type="slidenum">
              <a:rPr lang="en-GB" smtClean="0"/>
              <a:t>8</a:t>
            </a:fld>
            <a:endParaRPr lang="en-GB"/>
          </a:p>
        </p:txBody>
      </p:sp>
    </p:spTree>
    <p:extLst>
      <p:ext uri="{BB962C8B-B14F-4D97-AF65-F5344CB8AC3E}">
        <p14:creationId xmlns:p14="http://schemas.microsoft.com/office/powerpoint/2010/main" val="3630466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particularly true if the CHRMAP is suggesting long term treatment that is quite controversial - especially this type of recommendation will take years to deliver.</a:t>
            </a:r>
          </a:p>
        </p:txBody>
      </p:sp>
      <p:sp>
        <p:nvSpPr>
          <p:cNvPr id="4" name="Slide Number Placeholder 3"/>
          <p:cNvSpPr>
            <a:spLocks noGrp="1"/>
          </p:cNvSpPr>
          <p:nvPr>
            <p:ph type="sldNum" sz="quarter" idx="5"/>
          </p:nvPr>
        </p:nvSpPr>
        <p:spPr/>
        <p:txBody>
          <a:bodyPr/>
          <a:lstStyle/>
          <a:p>
            <a:fld id="{3020095D-F6B7-4F05-BB8A-319FCD7F24EE}" type="slidenum">
              <a:rPr lang="en-GB" smtClean="0"/>
              <a:t>10</a:t>
            </a:fld>
            <a:endParaRPr lang="en-GB"/>
          </a:p>
        </p:txBody>
      </p:sp>
    </p:spTree>
    <p:extLst>
      <p:ext uri="{BB962C8B-B14F-4D97-AF65-F5344CB8AC3E}">
        <p14:creationId xmlns:p14="http://schemas.microsoft.com/office/powerpoint/2010/main" val="46237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Albany, Bunbury, Capel, Gingin - Rockingham, Cambridge, Mandurah</a:t>
            </a:r>
          </a:p>
          <a:p>
            <a:r>
              <a:rPr lang="en-US" dirty="0"/>
              <a:t>Plus nearly all new scopes including it – Cocos and Mandurah Southern Beaches will have the same</a:t>
            </a:r>
          </a:p>
        </p:txBody>
      </p:sp>
      <p:sp>
        <p:nvSpPr>
          <p:cNvPr id="4" name="Slide Number Placeholder 3"/>
          <p:cNvSpPr>
            <a:spLocks noGrp="1"/>
          </p:cNvSpPr>
          <p:nvPr>
            <p:ph type="sldNum" sz="quarter" idx="5"/>
          </p:nvPr>
        </p:nvSpPr>
        <p:spPr/>
        <p:txBody>
          <a:bodyPr/>
          <a:lstStyle/>
          <a:p>
            <a:fld id="{3020095D-F6B7-4F05-BB8A-319FCD7F24EE}" type="slidenum">
              <a:rPr lang="en-GB" smtClean="0"/>
              <a:t>11</a:t>
            </a:fld>
            <a:endParaRPr lang="en-GB"/>
          </a:p>
        </p:txBody>
      </p:sp>
    </p:spTree>
    <p:extLst>
      <p:ext uri="{BB962C8B-B14F-4D97-AF65-F5344CB8AC3E}">
        <p14:creationId xmlns:p14="http://schemas.microsoft.com/office/powerpoint/2010/main" val="2091286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water, text, screenshot, nature&#10;&#10;Description automatically generated">
            <a:extLst>
              <a:ext uri="{FF2B5EF4-FFF2-40B4-BE49-F238E27FC236}">
                <a16:creationId xmlns:a16="http://schemas.microsoft.com/office/drawing/2014/main" id="{CAFBF599-9FB0-495F-984F-79FAD05D36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4A84D9C-32C7-4210-9954-C583DD7FBD2D}"/>
              </a:ext>
            </a:extLst>
          </p:cNvPr>
          <p:cNvSpPr txBox="1">
            <a:spLocks/>
          </p:cNvSpPr>
          <p:nvPr userDrawn="1"/>
        </p:nvSpPr>
        <p:spPr>
          <a:xfrm>
            <a:off x="1524000" y="2512128"/>
            <a:ext cx="9144000" cy="1833743"/>
          </a:xfrm>
          <a:prstGeom prst="rect">
            <a:avLst/>
          </a:prstGeom>
          <a:solidFill>
            <a:schemeClr val="bg1">
              <a:alpha val="52000"/>
            </a:schemeClr>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1800"/>
              </a:spcAft>
            </a:pPr>
            <a:r>
              <a:rPr lang="en-AU" dirty="0" err="1">
                <a:solidFill>
                  <a:schemeClr val="accent1">
                    <a:lumMod val="50000"/>
                  </a:schemeClr>
                </a:solidFill>
                <a:latin typeface="+mj-lt"/>
              </a:rPr>
              <a:t>CoastWA</a:t>
            </a:r>
            <a:r>
              <a:rPr lang="en-AU" dirty="0">
                <a:solidFill>
                  <a:schemeClr val="accent1">
                    <a:lumMod val="50000"/>
                  </a:schemeClr>
                </a:solidFill>
                <a:latin typeface="+mj-lt"/>
              </a:rPr>
              <a:t> Training</a:t>
            </a:r>
          </a:p>
          <a:p>
            <a:r>
              <a:rPr lang="en-AU" dirty="0">
                <a:solidFill>
                  <a:schemeClr val="tx2"/>
                </a:solidFill>
                <a:latin typeface="+mj-lt"/>
              </a:rPr>
              <a:t>[Insert module title]</a:t>
            </a:r>
          </a:p>
        </p:txBody>
      </p:sp>
      <p:sp>
        <p:nvSpPr>
          <p:cNvPr id="8" name="Subtitle 2">
            <a:extLst>
              <a:ext uri="{FF2B5EF4-FFF2-40B4-BE49-F238E27FC236}">
                <a16:creationId xmlns:a16="http://schemas.microsoft.com/office/drawing/2014/main" id="{E97E2AB3-C085-470C-8E43-40F9BBEEC35E}"/>
              </a:ext>
            </a:extLst>
          </p:cNvPr>
          <p:cNvSpPr txBox="1">
            <a:spLocks/>
          </p:cNvSpPr>
          <p:nvPr userDrawn="1"/>
        </p:nvSpPr>
        <p:spPr>
          <a:xfrm>
            <a:off x="8399282" y="5958033"/>
            <a:ext cx="3995851" cy="683149"/>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800" dirty="0">
                <a:solidFill>
                  <a:schemeClr val="tx2"/>
                </a:solidFill>
                <a:latin typeface="+mn-lt"/>
              </a:rPr>
              <a:t>Presented by</a:t>
            </a:r>
          </a:p>
          <a:p>
            <a:r>
              <a:rPr lang="en-AU" sz="2800" dirty="0">
                <a:solidFill>
                  <a:schemeClr val="tx2"/>
                </a:solidFill>
                <a:latin typeface="+mn-lt"/>
              </a:rPr>
              <a:t>[Insert consultant name]</a:t>
            </a:r>
          </a:p>
        </p:txBody>
      </p:sp>
    </p:spTree>
    <p:extLst>
      <p:ext uri="{BB962C8B-B14F-4D97-AF65-F5344CB8AC3E}">
        <p14:creationId xmlns:p14="http://schemas.microsoft.com/office/powerpoint/2010/main" val="1812786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A close-up of a person's face&#10;&#10;Description automatically generated with medium confidence">
            <a:extLst>
              <a:ext uri="{FF2B5EF4-FFF2-40B4-BE49-F238E27FC236}">
                <a16:creationId xmlns:a16="http://schemas.microsoft.com/office/drawing/2014/main" id="{4FCD7A4D-F48D-427F-901C-2C77C485EFD4}"/>
              </a:ext>
            </a:extLst>
          </p:cNvPr>
          <p:cNvPicPr>
            <a:picLocks noChangeAspect="1"/>
          </p:cNvPicPr>
          <p:nvPr userDrawn="1"/>
        </p:nvPicPr>
        <p:blipFill>
          <a:blip r:embed="rId2"/>
          <a:stretch>
            <a:fillRect/>
          </a:stretch>
        </p:blipFill>
        <p:spPr>
          <a:xfrm>
            <a:off x="-11575" y="0"/>
            <a:ext cx="12192000" cy="6858000"/>
          </a:xfrm>
          <a:prstGeom prst="rect">
            <a:avLst/>
          </a:prstGeom>
        </p:spPr>
      </p:pic>
      <p:sp>
        <p:nvSpPr>
          <p:cNvPr id="3" name="Oval 2">
            <a:extLst>
              <a:ext uri="{FF2B5EF4-FFF2-40B4-BE49-F238E27FC236}">
                <a16:creationId xmlns:a16="http://schemas.microsoft.com/office/drawing/2014/main" id="{D9531100-4606-4E39-E883-692752505246}"/>
              </a:ext>
            </a:extLst>
          </p:cNvPr>
          <p:cNvSpPr/>
          <p:nvPr userDrawn="1"/>
        </p:nvSpPr>
        <p:spPr>
          <a:xfrm rot="21096928">
            <a:off x="5219100" y="-37478"/>
            <a:ext cx="5733954" cy="69352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591BF2-5C70-2833-0EB1-0468321E3511}"/>
              </a:ext>
            </a:extLst>
          </p:cNvPr>
          <p:cNvSpPr/>
          <p:nvPr userDrawn="1"/>
        </p:nvSpPr>
        <p:spPr>
          <a:xfrm>
            <a:off x="6916848" y="6708617"/>
            <a:ext cx="1493821" cy="158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1D5F38A-7AE3-4CD0-8AF1-C06DCEDFC6AF}"/>
              </a:ext>
            </a:extLst>
          </p:cNvPr>
          <p:cNvSpPr>
            <a:spLocks noGrp="1"/>
          </p:cNvSpPr>
          <p:nvPr>
            <p:ph type="title"/>
          </p:nvPr>
        </p:nvSpPr>
        <p:spPr>
          <a:xfrm>
            <a:off x="469900" y="1168736"/>
            <a:ext cx="10869500" cy="763200"/>
          </a:xfrm>
        </p:spPr>
        <p:txBody>
          <a:bodyPr/>
          <a:lstStyle/>
          <a:p>
            <a:r>
              <a:rPr lang="en-US" dirty="0"/>
              <a:t>Click to edit Master title style</a:t>
            </a:r>
            <a:endParaRPr lang="en-AU" dirty="0"/>
          </a:p>
        </p:txBody>
      </p:sp>
      <p:sp>
        <p:nvSpPr>
          <p:cNvPr id="12" name="Text Placeholder 11">
            <a:extLst>
              <a:ext uri="{FF2B5EF4-FFF2-40B4-BE49-F238E27FC236}">
                <a16:creationId xmlns:a16="http://schemas.microsoft.com/office/drawing/2014/main" id="{0B4937A7-D4DC-40BB-A603-9610DF3B99C7}"/>
              </a:ext>
            </a:extLst>
          </p:cNvPr>
          <p:cNvSpPr>
            <a:spLocks noGrp="1"/>
          </p:cNvSpPr>
          <p:nvPr>
            <p:ph type="body" sz="quarter" idx="10"/>
          </p:nvPr>
        </p:nvSpPr>
        <p:spPr>
          <a:xfrm>
            <a:off x="469900" y="2036763"/>
            <a:ext cx="10512425" cy="45434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1754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D6B6-1B70-FA1A-AF6C-0108B03F00F7}"/>
              </a:ext>
            </a:extLst>
          </p:cNvPr>
          <p:cNvSpPr>
            <a:spLocks noGrp="1"/>
          </p:cNvSpPr>
          <p:nvPr>
            <p:ph type="title" hasCustomPrompt="1"/>
          </p:nvPr>
        </p:nvSpPr>
        <p:spPr>
          <a:xfrm>
            <a:off x="7454900" y="1968500"/>
            <a:ext cx="3898900" cy="3111500"/>
          </a:xfrm>
        </p:spPr>
        <p:txBody>
          <a:bodyPr/>
          <a:lstStyle>
            <a:lvl1pPr algn="r">
              <a:defRPr/>
            </a:lvl1pPr>
          </a:lstStyle>
          <a:p>
            <a:r>
              <a:rPr lang="en-GB" dirty="0"/>
              <a:t>SECTION</a:t>
            </a:r>
            <a:endParaRPr lang="en-US" dirty="0"/>
          </a:p>
        </p:txBody>
      </p:sp>
      <p:sp>
        <p:nvSpPr>
          <p:cNvPr id="7" name="Rectangle 6">
            <a:extLst>
              <a:ext uri="{FF2B5EF4-FFF2-40B4-BE49-F238E27FC236}">
                <a16:creationId xmlns:a16="http://schemas.microsoft.com/office/drawing/2014/main" id="{323006D1-CB3D-64F0-856D-FE42185FAB52}"/>
              </a:ext>
            </a:extLst>
          </p:cNvPr>
          <p:cNvSpPr/>
          <p:nvPr userDrawn="1"/>
        </p:nvSpPr>
        <p:spPr>
          <a:xfrm>
            <a:off x="5496560" y="0"/>
            <a:ext cx="1503680"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45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D6FB-9CB1-594A-8E46-244502A23245}"/>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A7E92BE-02D3-A943-A5A9-50E619DC1B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1143705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F7C47-E366-343D-5751-0F883B329B6A}"/>
              </a:ext>
            </a:extLst>
          </p:cNvPr>
          <p:cNvSpPr>
            <a:spLocks noGrp="1"/>
          </p:cNvSpPr>
          <p:nvPr>
            <p:ph type="title"/>
          </p:nvPr>
        </p:nvSpPr>
        <p:spPr>
          <a:xfrm>
            <a:off x="838200" y="1168736"/>
            <a:ext cx="10501200" cy="7632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F96BC4D-8571-6C93-983E-12E262AD3DC5}"/>
              </a:ext>
            </a:extLst>
          </p:cNvPr>
          <p:cNvSpPr>
            <a:spLocks noGrp="1"/>
          </p:cNvSpPr>
          <p:nvPr>
            <p:ph type="body" idx="1"/>
          </p:nvPr>
        </p:nvSpPr>
        <p:spPr>
          <a:xfrm>
            <a:off x="838200" y="2365513"/>
            <a:ext cx="10515600" cy="38114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02CE7BF-3BCF-997C-ABB4-5B38ECED1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50D39-9892-1D4E-A699-4DECC75BBAE2}" type="datetimeFigureOut">
              <a:rPr lang="en-US" smtClean="0"/>
              <a:t>7/9/2024</a:t>
            </a:fld>
            <a:endParaRPr lang="en-US"/>
          </a:p>
        </p:txBody>
      </p:sp>
      <p:sp>
        <p:nvSpPr>
          <p:cNvPr id="5" name="Footer Placeholder 4">
            <a:extLst>
              <a:ext uri="{FF2B5EF4-FFF2-40B4-BE49-F238E27FC236}">
                <a16:creationId xmlns:a16="http://schemas.microsoft.com/office/drawing/2014/main" id="{0C262F1C-8F43-32EA-6116-9298652A5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5CC829-EE1E-A0D2-5406-5901F075B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326BF-93D7-EC46-AB8F-87EBAEBC67AF}" type="slidenum">
              <a:rPr lang="en-US" smtClean="0"/>
              <a:t>‹#›</a:t>
            </a:fld>
            <a:endParaRPr lang="en-US"/>
          </a:p>
        </p:txBody>
      </p:sp>
      <p:sp>
        <p:nvSpPr>
          <p:cNvPr id="8" name="TextBox 7">
            <a:extLst>
              <a:ext uri="{FF2B5EF4-FFF2-40B4-BE49-F238E27FC236}">
                <a16:creationId xmlns:a16="http://schemas.microsoft.com/office/drawing/2014/main" id="{AD6CE90F-94FB-0F4E-46CC-073492CE0483}"/>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0829187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Lst>
  <p:txStyles>
    <p:titleStyle>
      <a:lvl1pPr algn="l" defTabSz="914400" rtl="0" eaLnBrk="1" latinLnBrk="0" hangingPunct="1">
        <a:lnSpc>
          <a:spcPct val="90000"/>
        </a:lnSpc>
        <a:spcBef>
          <a:spcPct val="0"/>
        </a:spcBef>
        <a:buNone/>
        <a:defRPr lang="en-GB" sz="4000" kern="1200" dirty="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chrome-extension://efaidnbmnnnibpcajpcglclefindmkaj/https:/www.murray.wa.gov.au/documents/323/draft-coastal-hazard-risk-management-and-adaptation-plan"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cdn.bunbury.wa.gov.au/wp-content/uploads/2024/06/Bunbury-CHRMAP-Summary.pdf" TargetMode="External"/><Relationship Id="rId4" Type="http://schemas.openxmlformats.org/officeDocument/2006/relationships/hyperlink" Target="chrome-extension://efaidnbmnnnibpcajpcglclefindmkaj/https:/www.gingin.wa.gov.au/Profiles/gingin/Assets/ClientData/Documents/01_LIVE_Menu_items/Community_Hazards/Coastal_Erosion/230606_Shire_of_Gingin_2023_CHRMAP.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lotterywest.wa.gov.au/grants/grant-opportunities?_gl=1*14lm1t*_ga*NzkwMDEyNDAxLjE3MTc1MTkxOTc.*_ga_KTQ5JJBDHN*MTcxNzUxOTE5Ny4xLjAuMTcxNzUxOTE5Ny42MC4wLjA."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infrastructure.gov.au/territories-regions-cities/regional-australia/regional-and-community-programs/growing-regions-program" TargetMode="External"/><Relationship Id="rId5" Type="http://schemas.openxmlformats.org/officeDocument/2006/relationships/hyperlink" Target="https://www.dbca.wa.gov.au/management/swan-canning-riverpark/apply-riverbank-funding" TargetMode="External"/><Relationship Id="rId4" Type="http://schemas.openxmlformats.org/officeDocument/2006/relationships/hyperlink" Target="https://www.wa.gov.au/organisation/department-of-primary-industries-and-regional-development/state-natural-resource-management-program#community-stewardship-grant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transport.wa.gov.au/imarine/coastal-adaptation-and-protection-cap-grants.as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wa.gov.au/government/document-collections/coastal-management-plan-assistance-program-cmpap-grants#:~:text=CMPAP%20grants%20support%20the%20Western,and%20development%20along%20WA's%20coast." TargetMode="External"/><Relationship Id="rId4" Type="http://schemas.openxmlformats.org/officeDocument/2006/relationships/hyperlink" Target="https://www.wa.gov.au/government/document-collections/coastwest-grant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nema.gov.au/disaster-ready-fund"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wa.gov.au/organisation/state-emergency-management-committee/apply-national-disaster-risk-reduction-gran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wa.gov.au/government/document-collections/coastal-hazard-risk-management-and-adaptation-planning-guidelines" TargetMode="External"/><Relationship Id="rId2" Type="http://schemas.openxmlformats.org/officeDocument/2006/relationships/hyperlink" Target="https://www.wa.gov.au/government/publications/state-planning-policy-26-coastal-planning" TargetMode="External"/><Relationship Id="rId1" Type="http://schemas.openxmlformats.org/officeDocument/2006/relationships/slideLayout" Target="../slideLayouts/slideLayout2.xml"/><Relationship Id="rId4" Type="http://schemas.openxmlformats.org/officeDocument/2006/relationships/hyperlink" Target="https://www.wa.gov.au/government/publications/wa-coastal-zone-strategy"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text, screenshot, nature&#10;&#10;Description automatically generated">
            <a:extLst>
              <a:ext uri="{FF2B5EF4-FFF2-40B4-BE49-F238E27FC236}">
                <a16:creationId xmlns:a16="http://schemas.microsoft.com/office/drawing/2014/main" id="{102D5A35-0701-4925-82D3-0BDBC3D66D44}"/>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86876C8-ADF8-4548-A49B-E707441C1F5E}"/>
              </a:ext>
            </a:extLst>
          </p:cNvPr>
          <p:cNvSpPr txBox="1">
            <a:spLocks/>
          </p:cNvSpPr>
          <p:nvPr/>
        </p:nvSpPr>
        <p:spPr>
          <a:xfrm>
            <a:off x="1524000" y="2512128"/>
            <a:ext cx="9144000" cy="1833743"/>
          </a:xfrm>
          <a:prstGeom prst="rect">
            <a:avLst/>
          </a:prstGeom>
          <a:solidFill>
            <a:schemeClr val="bg1">
              <a:alpha val="52000"/>
            </a:schemeClr>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1800"/>
              </a:spcAft>
            </a:pPr>
            <a:r>
              <a:rPr lang="en-AU" dirty="0" err="1">
                <a:solidFill>
                  <a:schemeClr val="accent1">
                    <a:lumMod val="50000"/>
                  </a:schemeClr>
                </a:solidFill>
                <a:cs typeface="Arial" panose="020B0604020202020204" pitchFamily="34" charset="0"/>
              </a:rPr>
              <a:t>CoastWA</a:t>
            </a:r>
            <a:r>
              <a:rPr lang="en-AU" dirty="0">
                <a:solidFill>
                  <a:schemeClr val="accent1">
                    <a:lumMod val="50000"/>
                  </a:schemeClr>
                </a:solidFill>
                <a:cs typeface="Arial" panose="020B0604020202020204" pitchFamily="34" charset="0"/>
              </a:rPr>
              <a:t> Training</a:t>
            </a:r>
          </a:p>
          <a:p>
            <a:r>
              <a:rPr lang="en-AU" dirty="0">
                <a:solidFill>
                  <a:schemeClr val="tx2"/>
                </a:solidFill>
                <a:cs typeface="Arial" panose="020B0604020202020204" pitchFamily="34" charset="0"/>
              </a:rPr>
              <a:t>CHRMAP Implementation</a:t>
            </a:r>
          </a:p>
        </p:txBody>
      </p:sp>
      <p:sp>
        <p:nvSpPr>
          <p:cNvPr id="7" name="Subtitle 2">
            <a:extLst>
              <a:ext uri="{FF2B5EF4-FFF2-40B4-BE49-F238E27FC236}">
                <a16:creationId xmlns:a16="http://schemas.microsoft.com/office/drawing/2014/main" id="{31EBB9FA-18A6-44B4-ABAF-D1DA99312319}"/>
              </a:ext>
            </a:extLst>
          </p:cNvPr>
          <p:cNvSpPr txBox="1">
            <a:spLocks/>
          </p:cNvSpPr>
          <p:nvPr/>
        </p:nvSpPr>
        <p:spPr>
          <a:xfrm>
            <a:off x="7688082" y="5907233"/>
            <a:ext cx="3995851" cy="683149"/>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800" dirty="0">
                <a:solidFill>
                  <a:schemeClr val="tx2"/>
                </a:solidFill>
                <a:cs typeface="Arial" panose="020B0604020202020204" pitchFamily="34" charset="0"/>
              </a:rPr>
              <a:t>Presented by</a:t>
            </a:r>
          </a:p>
          <a:p>
            <a:r>
              <a:rPr lang="en-AU" sz="2800" dirty="0">
                <a:solidFill>
                  <a:schemeClr val="tx2"/>
                </a:solidFill>
                <a:cs typeface="Arial" panose="020B0604020202020204" pitchFamily="34" charset="0"/>
              </a:rPr>
              <a:t>Anna Kelderman, Shape Urban</a:t>
            </a:r>
          </a:p>
        </p:txBody>
      </p:sp>
    </p:spTree>
    <p:extLst>
      <p:ext uri="{BB962C8B-B14F-4D97-AF65-F5344CB8AC3E}">
        <p14:creationId xmlns:p14="http://schemas.microsoft.com/office/powerpoint/2010/main" val="136258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A1C7-DC3A-3DFE-9934-B6135796B197}"/>
              </a:ext>
            </a:extLst>
          </p:cNvPr>
          <p:cNvSpPr>
            <a:spLocks noGrp="1"/>
          </p:cNvSpPr>
          <p:nvPr>
            <p:ph type="title"/>
          </p:nvPr>
        </p:nvSpPr>
        <p:spPr>
          <a:xfrm>
            <a:off x="469900" y="1168736"/>
            <a:ext cx="8852230" cy="5193964"/>
          </a:xfrm>
        </p:spPr>
        <p:txBody>
          <a:bodyPr/>
          <a:lstStyle/>
          <a:p>
            <a:r>
              <a:rPr lang="en-US" dirty="0"/>
              <a:t>Most ‘real’ people will only want to know what’s in/read this section; </a:t>
            </a:r>
            <a:br>
              <a:rPr lang="en-US" dirty="0"/>
            </a:br>
            <a:br>
              <a:rPr lang="en-US" dirty="0"/>
            </a:br>
            <a:r>
              <a:rPr lang="en-US" i="1" dirty="0"/>
              <a:t>it has to be understandable, and the next steps should be very clear</a:t>
            </a:r>
          </a:p>
        </p:txBody>
      </p:sp>
    </p:spTree>
    <p:extLst>
      <p:ext uri="{BB962C8B-B14F-4D97-AF65-F5344CB8AC3E}">
        <p14:creationId xmlns:p14="http://schemas.microsoft.com/office/powerpoint/2010/main" val="419284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F0E3EC-6223-6396-9ACA-E9E4998B4D62}"/>
              </a:ext>
            </a:extLst>
          </p:cNvPr>
          <p:cNvSpPr txBox="1"/>
          <p:nvPr/>
        </p:nvSpPr>
        <p:spPr>
          <a:xfrm>
            <a:off x="981634" y="1752601"/>
            <a:ext cx="4161797" cy="4223656"/>
          </a:xfrm>
          <a:prstGeom prst="rect">
            <a:avLst/>
          </a:prstGeom>
          <a:solidFill>
            <a:schemeClr val="bg1"/>
          </a:solidFill>
        </p:spPr>
        <p:txBody>
          <a:bodyPr wrap="square" rtlCol="0">
            <a:noAutofit/>
          </a:bodyPr>
          <a:lstStyle/>
          <a:p>
            <a:pPr algn="ctr"/>
            <a:endParaRPr lang="en-US" sz="2000" dirty="0">
              <a:latin typeface="+mj-lt"/>
            </a:endParaRPr>
          </a:p>
          <a:p>
            <a:pPr algn="ctr"/>
            <a:r>
              <a:rPr lang="en-US" sz="7200" dirty="0">
                <a:latin typeface="+mj-lt"/>
              </a:rPr>
              <a:t>4</a:t>
            </a:r>
          </a:p>
          <a:p>
            <a:pPr algn="ctr"/>
            <a:r>
              <a:rPr lang="en-US" sz="2400" dirty="0">
                <a:latin typeface="+mj-lt"/>
              </a:rPr>
              <a:t>The number of stakeholders who ended up developing a summary document to make it easier to understand (including specifically the implementation sections)</a:t>
            </a:r>
          </a:p>
        </p:txBody>
      </p:sp>
      <p:sp>
        <p:nvSpPr>
          <p:cNvPr id="6" name="TextBox 5">
            <a:extLst>
              <a:ext uri="{FF2B5EF4-FFF2-40B4-BE49-F238E27FC236}">
                <a16:creationId xmlns:a16="http://schemas.microsoft.com/office/drawing/2014/main" id="{009D16F4-F93B-B590-D53A-1A8B0C6CD20C}"/>
              </a:ext>
            </a:extLst>
          </p:cNvPr>
          <p:cNvSpPr txBox="1"/>
          <p:nvPr/>
        </p:nvSpPr>
        <p:spPr>
          <a:xfrm>
            <a:off x="5551988" y="1752601"/>
            <a:ext cx="3962401" cy="4223656"/>
          </a:xfrm>
          <a:prstGeom prst="rect">
            <a:avLst/>
          </a:prstGeom>
          <a:solidFill>
            <a:schemeClr val="bg1"/>
          </a:solidFill>
        </p:spPr>
        <p:txBody>
          <a:bodyPr wrap="square" rtlCol="0">
            <a:noAutofit/>
          </a:bodyPr>
          <a:lstStyle/>
          <a:p>
            <a:pPr algn="ctr"/>
            <a:endParaRPr lang="en-US" sz="2000" dirty="0">
              <a:latin typeface="+mj-lt"/>
            </a:endParaRPr>
          </a:p>
          <a:p>
            <a:pPr algn="ctr"/>
            <a:r>
              <a:rPr lang="en-US" sz="7200" dirty="0">
                <a:latin typeface="+mj-lt"/>
              </a:rPr>
              <a:t>3</a:t>
            </a:r>
          </a:p>
          <a:p>
            <a:pPr algn="ctr"/>
            <a:r>
              <a:rPr lang="en-US" sz="2400" dirty="0">
                <a:latin typeface="+mj-lt"/>
              </a:rPr>
              <a:t>The number of stakeholders who are </a:t>
            </a:r>
            <a:r>
              <a:rPr lang="en-US" sz="2400" i="1" dirty="0">
                <a:latin typeface="+mj-lt"/>
              </a:rPr>
              <a:t>planning</a:t>
            </a:r>
            <a:r>
              <a:rPr lang="en-US" sz="2400" dirty="0">
                <a:latin typeface="+mj-lt"/>
              </a:rPr>
              <a:t> to develop a summary document to make it easier to understand</a:t>
            </a:r>
          </a:p>
        </p:txBody>
      </p:sp>
    </p:spTree>
    <p:extLst>
      <p:ext uri="{BB962C8B-B14F-4D97-AF65-F5344CB8AC3E}">
        <p14:creationId xmlns:p14="http://schemas.microsoft.com/office/powerpoint/2010/main" val="25606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2159000"/>
            <a:ext cx="4587240" cy="2755900"/>
          </a:xfrm>
        </p:spPr>
        <p:txBody>
          <a:bodyPr/>
          <a:lstStyle/>
          <a:p>
            <a:r>
              <a:rPr lang="en-US" dirty="0"/>
              <a:t>THIS TRAINING SESSION</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t="11993" b="11993"/>
          <a:stretch/>
        </p:blipFill>
        <p:spPr>
          <a:xfrm>
            <a:off x="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346744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DF08EC-B333-F7BF-3EA5-F8476F4540DD}"/>
              </a:ext>
            </a:extLst>
          </p:cNvPr>
          <p:cNvSpPr>
            <a:spLocks noGrp="1"/>
          </p:cNvSpPr>
          <p:nvPr>
            <p:ph type="body" sz="quarter" idx="10"/>
          </p:nvPr>
        </p:nvSpPr>
        <p:spPr>
          <a:xfrm>
            <a:off x="469901" y="2036763"/>
            <a:ext cx="10045700" cy="4543425"/>
          </a:xfrm>
        </p:spPr>
        <p:txBody>
          <a:bodyPr>
            <a:normAutofit lnSpcReduction="10000"/>
          </a:bodyPr>
          <a:lstStyle/>
          <a:p>
            <a:pPr>
              <a:lnSpc>
                <a:spcPct val="110000"/>
              </a:lnSpc>
              <a:spcAft>
                <a:spcPts val="200"/>
              </a:spcAft>
            </a:pPr>
            <a:r>
              <a:rPr lang="en-US" dirty="0"/>
              <a:t>Introductions and Framing</a:t>
            </a:r>
          </a:p>
          <a:p>
            <a:pPr lvl="0">
              <a:lnSpc>
                <a:spcPct val="110000"/>
              </a:lnSpc>
              <a:spcAft>
                <a:spcPts val="200"/>
              </a:spcAft>
            </a:pPr>
            <a:r>
              <a:rPr lang="en-AU" dirty="0"/>
              <a:t>What should a CHRMAP Implementation Plan include, including:</a:t>
            </a:r>
          </a:p>
          <a:p>
            <a:pPr lvl="1">
              <a:lnSpc>
                <a:spcPct val="110000"/>
              </a:lnSpc>
              <a:spcAft>
                <a:spcPts val="200"/>
              </a:spcAft>
            </a:pPr>
            <a:r>
              <a:rPr lang="en-AU" dirty="0"/>
              <a:t>Planning, monitoring, investigations, studies (examples)</a:t>
            </a:r>
          </a:p>
          <a:p>
            <a:pPr lvl="1">
              <a:lnSpc>
                <a:spcPct val="110000"/>
              </a:lnSpc>
              <a:spcAft>
                <a:spcPts val="200"/>
              </a:spcAft>
            </a:pPr>
            <a:r>
              <a:rPr lang="en-AU" dirty="0"/>
              <a:t>Funding information </a:t>
            </a:r>
          </a:p>
          <a:p>
            <a:pPr lvl="1">
              <a:lnSpc>
                <a:spcPct val="110000"/>
              </a:lnSpc>
              <a:spcAft>
                <a:spcPts val="200"/>
              </a:spcAft>
            </a:pPr>
            <a:r>
              <a:rPr lang="en-AU" dirty="0"/>
              <a:t>Challenges faced</a:t>
            </a:r>
          </a:p>
          <a:p>
            <a:pPr lvl="1">
              <a:lnSpc>
                <a:spcPct val="110000"/>
              </a:lnSpc>
              <a:spcAft>
                <a:spcPts val="200"/>
              </a:spcAft>
            </a:pPr>
            <a:r>
              <a:rPr lang="en-AU" dirty="0"/>
              <a:t>How to communicate</a:t>
            </a:r>
          </a:p>
          <a:p>
            <a:r>
              <a:rPr lang="en-AU" dirty="0"/>
              <a:t>Common actions in a CHRMAP Implementation Plan</a:t>
            </a:r>
          </a:p>
          <a:p>
            <a:r>
              <a:rPr lang="en-AU" dirty="0"/>
              <a:t>Success stories and suggestions</a:t>
            </a:r>
          </a:p>
          <a:p>
            <a:endParaRPr lang="en-US" dirty="0"/>
          </a:p>
        </p:txBody>
      </p:sp>
      <p:sp>
        <p:nvSpPr>
          <p:cNvPr id="7" name="Title 1">
            <a:extLst>
              <a:ext uri="{FF2B5EF4-FFF2-40B4-BE49-F238E27FC236}">
                <a16:creationId xmlns:a16="http://schemas.microsoft.com/office/drawing/2014/main" id="{4DC2534D-8A8E-BD70-9466-B845CE0CEA43}"/>
              </a:ext>
            </a:extLst>
          </p:cNvPr>
          <p:cNvSpPr>
            <a:spLocks noGrp="1"/>
          </p:cNvSpPr>
          <p:nvPr>
            <p:ph type="title"/>
          </p:nvPr>
        </p:nvSpPr>
        <p:spPr>
          <a:xfrm>
            <a:off x="457200" y="1168736"/>
            <a:ext cx="10882200" cy="763200"/>
          </a:xfrm>
        </p:spPr>
        <p:txBody>
          <a:bodyPr/>
          <a:lstStyle/>
          <a:p>
            <a:r>
              <a:rPr lang="en-AU" sz="3600" dirty="0">
                <a:cs typeface="Arial" panose="020B0604020202020204" pitchFamily="34" charset="0"/>
              </a:rPr>
              <a:t>What is the purpose of this training?</a:t>
            </a:r>
            <a:endParaRPr lang="en-GB" sz="3600" dirty="0">
              <a:cs typeface="Arial" panose="020B0604020202020204" pitchFamily="34" charset="0"/>
            </a:endParaRPr>
          </a:p>
        </p:txBody>
      </p:sp>
    </p:spTree>
    <p:extLst>
      <p:ext uri="{BB962C8B-B14F-4D97-AF65-F5344CB8AC3E}">
        <p14:creationId xmlns:p14="http://schemas.microsoft.com/office/powerpoint/2010/main" val="218852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515100" y="2159000"/>
            <a:ext cx="4838700" cy="2755900"/>
          </a:xfrm>
        </p:spPr>
        <p:txBody>
          <a:bodyPr/>
          <a:lstStyle/>
          <a:p>
            <a:r>
              <a:rPr lang="en-US" dirty="0"/>
              <a:t>THE CASE FOR A CLEAR  IMPLEMENTATION</a:t>
            </a:r>
            <a:br>
              <a:rPr lang="en-US" dirty="0"/>
            </a:br>
            <a:r>
              <a:rPr lang="en-US" dirty="0"/>
              <a:t>SECTION</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t="11993" b="11993"/>
          <a:stretch/>
        </p:blipFill>
        <p:spPr>
          <a:xfrm>
            <a:off x="-62230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1284916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BDE4-A1B6-5280-A938-55D06840C037}"/>
              </a:ext>
            </a:extLst>
          </p:cNvPr>
          <p:cNvSpPr>
            <a:spLocks noGrp="1"/>
          </p:cNvSpPr>
          <p:nvPr>
            <p:ph type="title"/>
          </p:nvPr>
        </p:nvSpPr>
        <p:spPr>
          <a:xfrm>
            <a:off x="469900" y="1168736"/>
            <a:ext cx="10869500" cy="1366120"/>
          </a:xfrm>
        </p:spPr>
        <p:txBody>
          <a:bodyPr/>
          <a:lstStyle/>
          <a:p>
            <a:r>
              <a:rPr lang="en-US" dirty="0"/>
              <a:t>What is the value of the implementation section?</a:t>
            </a:r>
          </a:p>
        </p:txBody>
      </p:sp>
      <p:sp>
        <p:nvSpPr>
          <p:cNvPr id="3" name="Text Placeholder 2">
            <a:extLst>
              <a:ext uri="{FF2B5EF4-FFF2-40B4-BE49-F238E27FC236}">
                <a16:creationId xmlns:a16="http://schemas.microsoft.com/office/drawing/2014/main" id="{BF078DBB-FD83-8D24-CB07-6ECA301C3269}"/>
              </a:ext>
            </a:extLst>
          </p:cNvPr>
          <p:cNvSpPr>
            <a:spLocks noGrp="1"/>
          </p:cNvSpPr>
          <p:nvPr>
            <p:ph type="body" sz="quarter" idx="10"/>
          </p:nvPr>
        </p:nvSpPr>
        <p:spPr>
          <a:xfrm>
            <a:off x="469900" y="2847372"/>
            <a:ext cx="10512425" cy="3732816"/>
          </a:xfrm>
        </p:spPr>
        <p:txBody>
          <a:bodyPr/>
          <a:lstStyle/>
          <a:p>
            <a:r>
              <a:rPr lang="en-US" dirty="0"/>
              <a:t>Implementation is the ‘So What?’; next steps, action</a:t>
            </a:r>
          </a:p>
          <a:p>
            <a:r>
              <a:rPr lang="en-US" dirty="0"/>
              <a:t>Who does what, by when</a:t>
            </a:r>
          </a:p>
          <a:p>
            <a:r>
              <a:rPr lang="en-US" dirty="0"/>
              <a:t>Making the technical, less technical</a:t>
            </a:r>
          </a:p>
          <a:p>
            <a:r>
              <a:rPr lang="en-US" dirty="0"/>
              <a:t>Not everyone will have been involved</a:t>
            </a:r>
          </a:p>
        </p:txBody>
      </p:sp>
    </p:spTree>
    <p:extLst>
      <p:ext uri="{BB962C8B-B14F-4D97-AF65-F5344CB8AC3E}">
        <p14:creationId xmlns:p14="http://schemas.microsoft.com/office/powerpoint/2010/main" val="23698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E33C-67A0-3FC5-08CF-8AA7E6E1ADDF}"/>
              </a:ext>
            </a:extLst>
          </p:cNvPr>
          <p:cNvSpPr>
            <a:spLocks noGrp="1"/>
          </p:cNvSpPr>
          <p:nvPr>
            <p:ph type="title"/>
          </p:nvPr>
        </p:nvSpPr>
        <p:spPr/>
        <p:txBody>
          <a:bodyPr/>
          <a:lstStyle/>
          <a:p>
            <a:r>
              <a:rPr lang="en-US" dirty="0"/>
              <a:t>Who uses it?</a:t>
            </a:r>
          </a:p>
        </p:txBody>
      </p:sp>
      <p:sp>
        <p:nvSpPr>
          <p:cNvPr id="3" name="Text Placeholder 2">
            <a:extLst>
              <a:ext uri="{FF2B5EF4-FFF2-40B4-BE49-F238E27FC236}">
                <a16:creationId xmlns:a16="http://schemas.microsoft.com/office/drawing/2014/main" id="{A9DF2EFF-2FF8-CDFD-A457-33D7DD34F322}"/>
              </a:ext>
            </a:extLst>
          </p:cNvPr>
          <p:cNvSpPr>
            <a:spLocks noGrp="1"/>
          </p:cNvSpPr>
          <p:nvPr>
            <p:ph type="body" sz="quarter" idx="10"/>
          </p:nvPr>
        </p:nvSpPr>
        <p:spPr>
          <a:xfrm>
            <a:off x="469901" y="2036763"/>
            <a:ext cx="10172700" cy="4543425"/>
          </a:xfrm>
        </p:spPr>
        <p:txBody>
          <a:bodyPr/>
          <a:lstStyle/>
          <a:p>
            <a:r>
              <a:rPr lang="en-US" dirty="0"/>
              <a:t>Coastal managers </a:t>
            </a:r>
          </a:p>
          <a:p>
            <a:r>
              <a:rPr lang="en-US" dirty="0"/>
              <a:t>Users of the coast </a:t>
            </a:r>
          </a:p>
          <a:p>
            <a:r>
              <a:rPr lang="en-US" dirty="0"/>
              <a:t>Developers </a:t>
            </a:r>
          </a:p>
          <a:p>
            <a:r>
              <a:rPr lang="en-US" dirty="0"/>
              <a:t>Designers </a:t>
            </a:r>
          </a:p>
          <a:p>
            <a:r>
              <a:rPr lang="en-US" dirty="0"/>
              <a:t>People</a:t>
            </a:r>
          </a:p>
        </p:txBody>
      </p:sp>
    </p:spTree>
    <p:extLst>
      <p:ext uri="{BB962C8B-B14F-4D97-AF65-F5344CB8AC3E}">
        <p14:creationId xmlns:p14="http://schemas.microsoft.com/office/powerpoint/2010/main" val="13164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BDE4-A1B6-5280-A938-55D06840C037}"/>
              </a:ext>
            </a:extLst>
          </p:cNvPr>
          <p:cNvSpPr>
            <a:spLocks noGrp="1"/>
          </p:cNvSpPr>
          <p:nvPr>
            <p:ph type="title"/>
          </p:nvPr>
        </p:nvSpPr>
        <p:spPr>
          <a:xfrm>
            <a:off x="469900" y="1168736"/>
            <a:ext cx="10869500" cy="1366120"/>
          </a:xfrm>
        </p:spPr>
        <p:txBody>
          <a:bodyPr/>
          <a:lstStyle/>
          <a:p>
            <a:r>
              <a:rPr lang="en-US" dirty="0"/>
              <a:t>A good implementation section…</a:t>
            </a:r>
          </a:p>
        </p:txBody>
      </p:sp>
      <p:sp>
        <p:nvSpPr>
          <p:cNvPr id="3" name="Text Placeholder 2">
            <a:extLst>
              <a:ext uri="{FF2B5EF4-FFF2-40B4-BE49-F238E27FC236}">
                <a16:creationId xmlns:a16="http://schemas.microsoft.com/office/drawing/2014/main" id="{BF078DBB-FD83-8D24-CB07-6ECA301C3269}"/>
              </a:ext>
            </a:extLst>
          </p:cNvPr>
          <p:cNvSpPr>
            <a:spLocks noGrp="1"/>
          </p:cNvSpPr>
          <p:nvPr>
            <p:ph type="body" sz="quarter" idx="10"/>
          </p:nvPr>
        </p:nvSpPr>
        <p:spPr>
          <a:xfrm>
            <a:off x="469901" y="2362200"/>
            <a:ext cx="9055100" cy="4217988"/>
          </a:xfrm>
        </p:spPr>
        <p:txBody>
          <a:bodyPr/>
          <a:lstStyle/>
          <a:p>
            <a:r>
              <a:rPr lang="en-US" dirty="0"/>
              <a:t>States clearly what will happen next (the first next steps) in order of priority*</a:t>
            </a:r>
          </a:p>
          <a:p>
            <a:r>
              <a:rPr lang="en-US" dirty="0"/>
              <a:t>Indicates later steps </a:t>
            </a:r>
            <a:r>
              <a:rPr lang="en-US" i="1" dirty="0"/>
              <a:t>conditionally</a:t>
            </a:r>
          </a:p>
          <a:p>
            <a:r>
              <a:rPr lang="en-US" dirty="0"/>
              <a:t>Is free of too much jargon</a:t>
            </a:r>
          </a:p>
          <a:p>
            <a:r>
              <a:rPr lang="en-US" dirty="0"/>
              <a:t>Is laid out simply and clearly</a:t>
            </a:r>
          </a:p>
          <a:p>
            <a:r>
              <a:rPr lang="en-US" dirty="0"/>
              <a:t>Reflects the flexible nature of CHRMAPs</a:t>
            </a:r>
          </a:p>
        </p:txBody>
      </p:sp>
    </p:spTree>
    <p:extLst>
      <p:ext uri="{BB962C8B-B14F-4D97-AF65-F5344CB8AC3E}">
        <p14:creationId xmlns:p14="http://schemas.microsoft.com/office/powerpoint/2010/main" val="2552066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2159000"/>
            <a:ext cx="4587240" cy="2755900"/>
          </a:xfrm>
        </p:spPr>
        <p:txBody>
          <a:bodyPr/>
          <a:lstStyle/>
          <a:p>
            <a:r>
              <a:rPr lang="en-US" dirty="0"/>
              <a:t>REQUIREMENTS</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l="2678" r="2678"/>
          <a:stretch/>
        </p:blipFill>
        <p:spPr>
          <a:xfrm>
            <a:off x="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315330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beach&#10;&#10;Description automatically generated">
            <a:extLst>
              <a:ext uri="{FF2B5EF4-FFF2-40B4-BE49-F238E27FC236}">
                <a16:creationId xmlns:a16="http://schemas.microsoft.com/office/drawing/2014/main" id="{FA7FDCE3-0710-F276-CCB1-92BDBF6BDE5F}"/>
              </a:ext>
            </a:extLst>
          </p:cNvPr>
          <p:cNvPicPr>
            <a:picLocks noChangeAspect="1"/>
          </p:cNvPicPr>
          <p:nvPr/>
        </p:nvPicPr>
        <p:blipFill>
          <a:blip r:embed="rId3"/>
          <a:stretch>
            <a:fillRect/>
          </a:stretch>
        </p:blipFill>
        <p:spPr>
          <a:xfrm>
            <a:off x="469900" y="1931936"/>
            <a:ext cx="6201852" cy="4404075"/>
          </a:xfrm>
          <a:prstGeom prst="rect">
            <a:avLst/>
          </a:prstGeom>
        </p:spPr>
      </p:pic>
      <p:sp>
        <p:nvSpPr>
          <p:cNvPr id="3" name="TextBox 2">
            <a:extLst>
              <a:ext uri="{FF2B5EF4-FFF2-40B4-BE49-F238E27FC236}">
                <a16:creationId xmlns:a16="http://schemas.microsoft.com/office/drawing/2014/main" id="{76C05D26-37B7-95C5-41F3-66378F489A85}"/>
              </a:ext>
            </a:extLst>
          </p:cNvPr>
          <p:cNvSpPr txBox="1"/>
          <p:nvPr/>
        </p:nvSpPr>
        <p:spPr>
          <a:xfrm>
            <a:off x="6822831" y="3015021"/>
            <a:ext cx="3836818" cy="1089529"/>
          </a:xfrm>
          <a:prstGeom prst="rect">
            <a:avLst/>
          </a:prstGeom>
          <a:noFill/>
        </p:spPr>
        <p:txBody>
          <a:bodyPr wrap="square">
            <a:spAutoFit/>
          </a:bodyPr>
          <a:lstStyle/>
          <a:p>
            <a:pPr>
              <a:lnSpc>
                <a:spcPct val="90000"/>
              </a:lnSpc>
              <a:spcBef>
                <a:spcPts val="1000"/>
              </a:spcBef>
            </a:pPr>
            <a:r>
              <a:rPr lang="en-US" sz="2400" dirty="0">
                <a:solidFill>
                  <a:srgbClr val="002060"/>
                </a:solidFill>
                <a:latin typeface="Univers Light" panose="020B0403020202020204" pitchFamily="34" charset="0"/>
              </a:rPr>
              <a:t>https://</a:t>
            </a:r>
            <a:r>
              <a:rPr lang="en-US" sz="2400" dirty="0" err="1">
                <a:solidFill>
                  <a:srgbClr val="002060"/>
                </a:solidFill>
                <a:latin typeface="Univers Light" panose="020B0403020202020204" pitchFamily="34" charset="0"/>
              </a:rPr>
              <a:t>www.wa.gov.au</a:t>
            </a:r>
            <a:r>
              <a:rPr lang="en-US" sz="2400" dirty="0">
                <a:solidFill>
                  <a:srgbClr val="002060"/>
                </a:solidFill>
                <a:latin typeface="Univers Light" panose="020B0403020202020204" pitchFamily="34" charset="0"/>
              </a:rPr>
              <a:t>/government/publications/</a:t>
            </a:r>
            <a:r>
              <a:rPr lang="en-US" sz="2400" dirty="0" err="1">
                <a:solidFill>
                  <a:srgbClr val="002060"/>
                </a:solidFill>
                <a:latin typeface="Univers Light" panose="020B0403020202020204" pitchFamily="34" charset="0"/>
              </a:rPr>
              <a:t>wa</a:t>
            </a:r>
            <a:r>
              <a:rPr lang="en-US" sz="2400" dirty="0">
                <a:solidFill>
                  <a:srgbClr val="002060"/>
                </a:solidFill>
                <a:latin typeface="Univers Light" panose="020B0403020202020204" pitchFamily="34" charset="0"/>
              </a:rPr>
              <a:t>-coastal-zone-strategy</a:t>
            </a:r>
          </a:p>
        </p:txBody>
      </p:sp>
      <p:sp>
        <p:nvSpPr>
          <p:cNvPr id="2" name="Title 1">
            <a:extLst>
              <a:ext uri="{FF2B5EF4-FFF2-40B4-BE49-F238E27FC236}">
                <a16:creationId xmlns:a16="http://schemas.microsoft.com/office/drawing/2014/main" id="{53B3FB0D-1EDB-8B0D-A440-3DC87A728373}"/>
              </a:ext>
            </a:extLst>
          </p:cNvPr>
          <p:cNvSpPr>
            <a:spLocks noGrp="1"/>
          </p:cNvSpPr>
          <p:nvPr>
            <p:ph type="title"/>
          </p:nvPr>
        </p:nvSpPr>
        <p:spPr>
          <a:xfrm>
            <a:off x="469900" y="1168736"/>
            <a:ext cx="10869500" cy="763200"/>
          </a:xfrm>
        </p:spPr>
        <p:txBody>
          <a:bodyPr/>
          <a:lstStyle/>
          <a:p>
            <a:r>
              <a:rPr lang="en-US" dirty="0"/>
              <a:t>Where do I find what is needed?</a:t>
            </a:r>
          </a:p>
        </p:txBody>
      </p:sp>
    </p:spTree>
    <p:extLst>
      <p:ext uri="{BB962C8B-B14F-4D97-AF65-F5344CB8AC3E}">
        <p14:creationId xmlns:p14="http://schemas.microsoft.com/office/powerpoint/2010/main" val="1033575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B63D2-AA4A-6796-8BC2-39AFC38FCBD1}"/>
              </a:ext>
            </a:extLst>
          </p:cNvPr>
          <p:cNvPicPr>
            <a:picLocks noChangeAspect="1"/>
          </p:cNvPicPr>
          <p:nvPr/>
        </p:nvPicPr>
        <p:blipFill>
          <a:blip r:embed="rId3"/>
          <a:stretch>
            <a:fillRect/>
          </a:stretch>
        </p:blipFill>
        <p:spPr>
          <a:xfrm>
            <a:off x="696327" y="1461736"/>
            <a:ext cx="9535226" cy="4767613"/>
          </a:xfrm>
          <a:prstGeom prst="rect">
            <a:avLst/>
          </a:prstGeom>
        </p:spPr>
      </p:pic>
    </p:spTree>
    <p:extLst>
      <p:ext uri="{BB962C8B-B14F-4D97-AF65-F5344CB8AC3E}">
        <p14:creationId xmlns:p14="http://schemas.microsoft.com/office/powerpoint/2010/main" val="307654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8679-6189-977F-FC7E-34E57D3BDED7}"/>
              </a:ext>
            </a:extLst>
          </p:cNvPr>
          <p:cNvSpPr>
            <a:spLocks noGrp="1"/>
          </p:cNvSpPr>
          <p:nvPr>
            <p:ph type="title"/>
          </p:nvPr>
        </p:nvSpPr>
        <p:spPr/>
        <p:txBody>
          <a:bodyPr/>
          <a:lstStyle/>
          <a:p>
            <a:r>
              <a:rPr lang="en-US" dirty="0"/>
              <a:t>Where do I find what is needed?</a:t>
            </a:r>
          </a:p>
        </p:txBody>
      </p:sp>
      <p:sp>
        <p:nvSpPr>
          <p:cNvPr id="3" name="Text Placeholder 2">
            <a:extLst>
              <a:ext uri="{FF2B5EF4-FFF2-40B4-BE49-F238E27FC236}">
                <a16:creationId xmlns:a16="http://schemas.microsoft.com/office/drawing/2014/main" id="{71523955-7A01-92D6-EE2D-4C4898D3AA12}"/>
              </a:ext>
            </a:extLst>
          </p:cNvPr>
          <p:cNvSpPr>
            <a:spLocks noGrp="1"/>
          </p:cNvSpPr>
          <p:nvPr>
            <p:ph type="body" sz="quarter" idx="10"/>
          </p:nvPr>
        </p:nvSpPr>
        <p:spPr>
          <a:xfrm>
            <a:off x="4482059" y="1965725"/>
            <a:ext cx="7011268" cy="1392237"/>
          </a:xfrm>
        </p:spPr>
        <p:txBody>
          <a:bodyPr>
            <a:normAutofit/>
          </a:bodyPr>
          <a:lstStyle/>
          <a:p>
            <a:pPr marL="0" indent="0">
              <a:buNone/>
            </a:pPr>
            <a:r>
              <a:rPr lang="en-US" sz="2400" dirty="0">
                <a:solidFill>
                  <a:srgbClr val="002060"/>
                </a:solidFill>
              </a:rPr>
              <a:t>https://</a:t>
            </a:r>
            <a:r>
              <a:rPr lang="en-US" sz="2400" dirty="0" err="1">
                <a:solidFill>
                  <a:srgbClr val="002060"/>
                </a:solidFill>
              </a:rPr>
              <a:t>www.wa.gov.au</a:t>
            </a:r>
            <a:r>
              <a:rPr lang="en-US" sz="2400" dirty="0">
                <a:solidFill>
                  <a:srgbClr val="002060"/>
                </a:solidFill>
              </a:rPr>
              <a:t>/government/publications/state-planning-policy-26-coastal-planning</a:t>
            </a:r>
          </a:p>
        </p:txBody>
      </p:sp>
      <p:pic>
        <p:nvPicPr>
          <p:cNvPr id="5" name="Picture 4">
            <a:extLst>
              <a:ext uri="{FF2B5EF4-FFF2-40B4-BE49-F238E27FC236}">
                <a16:creationId xmlns:a16="http://schemas.microsoft.com/office/drawing/2014/main" id="{872E5B0F-97BA-7835-EEF7-713749A5BED9}"/>
              </a:ext>
            </a:extLst>
          </p:cNvPr>
          <p:cNvPicPr>
            <a:picLocks noChangeAspect="1"/>
          </p:cNvPicPr>
          <p:nvPr/>
        </p:nvPicPr>
        <p:blipFill rotWithShape="1">
          <a:blip r:embed="rId2"/>
          <a:srcRect l="14139" t="7767" r="10762" b="21399"/>
          <a:stretch/>
        </p:blipFill>
        <p:spPr>
          <a:xfrm>
            <a:off x="425885" y="1957000"/>
            <a:ext cx="4062359" cy="4704439"/>
          </a:xfrm>
          <a:prstGeom prst="rect">
            <a:avLst/>
          </a:prstGeom>
        </p:spPr>
      </p:pic>
      <p:pic>
        <p:nvPicPr>
          <p:cNvPr id="8" name="Picture 7">
            <a:extLst>
              <a:ext uri="{FF2B5EF4-FFF2-40B4-BE49-F238E27FC236}">
                <a16:creationId xmlns:a16="http://schemas.microsoft.com/office/drawing/2014/main" id="{02D4568E-5F9E-241E-E7FB-4E3416D48604}"/>
              </a:ext>
            </a:extLst>
          </p:cNvPr>
          <p:cNvPicPr>
            <a:picLocks noChangeAspect="1"/>
          </p:cNvPicPr>
          <p:nvPr/>
        </p:nvPicPr>
        <p:blipFill>
          <a:blip r:embed="rId3"/>
          <a:stretch>
            <a:fillRect/>
          </a:stretch>
        </p:blipFill>
        <p:spPr>
          <a:xfrm>
            <a:off x="4843969" y="3106474"/>
            <a:ext cx="4419773" cy="3110586"/>
          </a:xfrm>
          <a:prstGeom prst="rect">
            <a:avLst/>
          </a:prstGeom>
        </p:spPr>
      </p:pic>
    </p:spTree>
    <p:extLst>
      <p:ext uri="{BB962C8B-B14F-4D97-AF65-F5344CB8AC3E}">
        <p14:creationId xmlns:p14="http://schemas.microsoft.com/office/powerpoint/2010/main" val="39424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Where do I find what is needed?</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5024176" y="4926065"/>
            <a:ext cx="5948624" cy="1517121"/>
          </a:xfrm>
        </p:spPr>
        <p:txBody>
          <a:bodyPr>
            <a:normAutofit/>
          </a:bodyPr>
          <a:lstStyle/>
          <a:p>
            <a:pPr marL="0" indent="0">
              <a:buNone/>
            </a:pPr>
            <a:r>
              <a:rPr lang="en-US" sz="2400" dirty="0">
                <a:solidFill>
                  <a:srgbClr val="002060"/>
                </a:solidFill>
              </a:rPr>
              <a:t>https://</a:t>
            </a:r>
            <a:r>
              <a:rPr lang="en-US" sz="2400" dirty="0" err="1">
                <a:solidFill>
                  <a:srgbClr val="002060"/>
                </a:solidFill>
              </a:rPr>
              <a:t>www.wa.gov.au</a:t>
            </a:r>
            <a:r>
              <a:rPr lang="en-US" sz="2400" dirty="0">
                <a:solidFill>
                  <a:srgbClr val="002060"/>
                </a:solidFill>
              </a:rPr>
              <a:t>/government/document-collections/coastal-hazard-risk-management-and-adaptation-planning-guidelines</a:t>
            </a:r>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469901" y="2036763"/>
            <a:ext cx="4092052" cy="3821426"/>
          </a:xfrm>
          <a:prstGeom prst="rect">
            <a:avLst/>
          </a:prstGeom>
        </p:spPr>
      </p:pic>
      <p:pic>
        <p:nvPicPr>
          <p:cNvPr id="5" name="Picture 4" descr="A white background with blue text&#10;&#10;Description automatically generated">
            <a:extLst>
              <a:ext uri="{FF2B5EF4-FFF2-40B4-BE49-F238E27FC236}">
                <a16:creationId xmlns:a16="http://schemas.microsoft.com/office/drawing/2014/main" id="{FC10FD4D-AE36-AC2B-F90B-5B6BC84D7793}"/>
              </a:ext>
            </a:extLst>
          </p:cNvPr>
          <p:cNvPicPr>
            <a:picLocks noChangeAspect="1"/>
          </p:cNvPicPr>
          <p:nvPr/>
        </p:nvPicPr>
        <p:blipFill rotWithShape="1">
          <a:blip r:embed="rId3"/>
          <a:srcRect l="9327" t="10227" r="9818" b="16425"/>
          <a:stretch/>
        </p:blipFill>
        <p:spPr>
          <a:xfrm>
            <a:off x="5256588" y="1931936"/>
            <a:ext cx="4092052" cy="2760133"/>
          </a:xfrm>
          <a:prstGeom prst="rect">
            <a:avLst/>
          </a:prstGeom>
          <a:ln>
            <a:solidFill>
              <a:srgbClr val="8B0000"/>
            </a:solidFill>
          </a:ln>
        </p:spPr>
      </p:pic>
    </p:spTree>
    <p:extLst>
      <p:ext uri="{BB962C8B-B14F-4D97-AF65-F5344CB8AC3E}">
        <p14:creationId xmlns:p14="http://schemas.microsoft.com/office/powerpoint/2010/main" val="19755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57E8-A447-1D9F-B33E-494655798B6F}"/>
              </a:ext>
            </a:extLst>
          </p:cNvPr>
          <p:cNvSpPr>
            <a:spLocks noGrp="1"/>
          </p:cNvSpPr>
          <p:nvPr>
            <p:ph type="title"/>
          </p:nvPr>
        </p:nvSpPr>
        <p:spPr/>
        <p:txBody>
          <a:bodyPr/>
          <a:lstStyle/>
          <a:p>
            <a:r>
              <a:rPr lang="en-US" dirty="0"/>
              <a:t>An aside…</a:t>
            </a:r>
          </a:p>
        </p:txBody>
      </p:sp>
      <p:sp>
        <p:nvSpPr>
          <p:cNvPr id="3" name="Text Placeholder 2">
            <a:extLst>
              <a:ext uri="{FF2B5EF4-FFF2-40B4-BE49-F238E27FC236}">
                <a16:creationId xmlns:a16="http://schemas.microsoft.com/office/drawing/2014/main" id="{46D679AB-C741-9AAB-F475-B007738880C9}"/>
              </a:ext>
            </a:extLst>
          </p:cNvPr>
          <p:cNvSpPr>
            <a:spLocks noGrp="1"/>
          </p:cNvSpPr>
          <p:nvPr>
            <p:ph type="body" sz="quarter" idx="10"/>
          </p:nvPr>
        </p:nvSpPr>
        <p:spPr>
          <a:xfrm>
            <a:off x="3516086" y="2036763"/>
            <a:ext cx="7511143" cy="4543425"/>
          </a:xfrm>
        </p:spPr>
        <p:txBody>
          <a:bodyPr/>
          <a:lstStyle/>
          <a:p>
            <a:pPr marL="0" indent="0">
              <a:buNone/>
            </a:pPr>
            <a:r>
              <a:rPr lang="en-US" dirty="0"/>
              <a:t>This 2003 document is full of tips and tricks that are still relevant today:</a:t>
            </a:r>
          </a:p>
          <a:p>
            <a:r>
              <a:rPr lang="en-US" dirty="0"/>
              <a:t>Indigenous participation</a:t>
            </a:r>
          </a:p>
          <a:p>
            <a:r>
              <a:rPr lang="en-US" dirty="0"/>
              <a:t>Common coastal management problems</a:t>
            </a:r>
          </a:p>
          <a:p>
            <a:r>
              <a:rPr lang="en-US" dirty="0" err="1"/>
              <a:t>Stabilisation</a:t>
            </a:r>
            <a:r>
              <a:rPr lang="en-US" dirty="0"/>
              <a:t> and rehabilitation</a:t>
            </a:r>
          </a:p>
          <a:p>
            <a:r>
              <a:rPr lang="en-US" dirty="0"/>
              <a:t>Revegetation</a:t>
            </a:r>
          </a:p>
        </p:txBody>
      </p:sp>
      <p:pic>
        <p:nvPicPr>
          <p:cNvPr id="5" name="Picture 4">
            <a:extLst>
              <a:ext uri="{FF2B5EF4-FFF2-40B4-BE49-F238E27FC236}">
                <a16:creationId xmlns:a16="http://schemas.microsoft.com/office/drawing/2014/main" id="{A6DF10BE-3137-5555-39BC-B71EDAF29C7B}"/>
              </a:ext>
            </a:extLst>
          </p:cNvPr>
          <p:cNvPicPr>
            <a:picLocks noChangeAspect="1"/>
          </p:cNvPicPr>
          <p:nvPr/>
        </p:nvPicPr>
        <p:blipFill rotWithShape="1">
          <a:blip r:embed="rId3"/>
          <a:srcRect l="8748" t="3637" r="5983" b="3635"/>
          <a:stretch/>
        </p:blipFill>
        <p:spPr>
          <a:xfrm>
            <a:off x="469900" y="2036763"/>
            <a:ext cx="2784929" cy="4251622"/>
          </a:xfrm>
          <a:prstGeom prst="rect">
            <a:avLst/>
          </a:prstGeom>
        </p:spPr>
      </p:pic>
    </p:spTree>
    <p:extLst>
      <p:ext uri="{BB962C8B-B14F-4D97-AF65-F5344CB8AC3E}">
        <p14:creationId xmlns:p14="http://schemas.microsoft.com/office/powerpoint/2010/main" val="36449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8393-E52E-8B07-124B-487F5D9850BB}"/>
              </a:ext>
            </a:extLst>
          </p:cNvPr>
          <p:cNvSpPr>
            <a:spLocks noGrp="1"/>
          </p:cNvSpPr>
          <p:nvPr>
            <p:ph type="title"/>
          </p:nvPr>
        </p:nvSpPr>
        <p:spPr/>
        <p:txBody>
          <a:bodyPr/>
          <a:lstStyle/>
          <a:p>
            <a:r>
              <a:rPr lang="en-US" dirty="0"/>
              <a:t>Quick reminder…</a:t>
            </a:r>
          </a:p>
        </p:txBody>
      </p:sp>
      <p:pic>
        <p:nvPicPr>
          <p:cNvPr id="4" name="Picture 3">
            <a:extLst>
              <a:ext uri="{FF2B5EF4-FFF2-40B4-BE49-F238E27FC236}">
                <a16:creationId xmlns:a16="http://schemas.microsoft.com/office/drawing/2014/main" id="{FBEB2087-0B19-315B-16AC-7712F1107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9550" y="2485404"/>
            <a:ext cx="4192900" cy="4372596"/>
          </a:xfrm>
          <a:prstGeom prst="rect">
            <a:avLst/>
          </a:prstGeom>
        </p:spPr>
      </p:pic>
      <p:sp>
        <p:nvSpPr>
          <p:cNvPr id="3" name="Text Placeholder 2">
            <a:extLst>
              <a:ext uri="{FF2B5EF4-FFF2-40B4-BE49-F238E27FC236}">
                <a16:creationId xmlns:a16="http://schemas.microsoft.com/office/drawing/2014/main" id="{F0259572-F474-3865-FA07-64B2CF2F0EC3}"/>
              </a:ext>
            </a:extLst>
          </p:cNvPr>
          <p:cNvSpPr>
            <a:spLocks noGrp="1"/>
          </p:cNvSpPr>
          <p:nvPr>
            <p:ph type="body" sz="quarter" idx="10"/>
          </p:nvPr>
        </p:nvSpPr>
        <p:spPr>
          <a:xfrm>
            <a:off x="469899" y="1931936"/>
            <a:ext cx="7014633" cy="4543425"/>
          </a:xfrm>
        </p:spPr>
        <p:txBody>
          <a:bodyPr>
            <a:normAutofit/>
          </a:bodyPr>
          <a:lstStyle/>
          <a:p>
            <a:r>
              <a:rPr lang="en-US" dirty="0"/>
              <a:t>Follows Stage 5 (Risk Treatment) and a number of previous tasks</a:t>
            </a:r>
          </a:p>
          <a:p>
            <a:pPr marL="0" indent="0">
              <a:buNone/>
            </a:pPr>
            <a:endParaRPr lang="en-US" dirty="0"/>
          </a:p>
        </p:txBody>
      </p:sp>
    </p:spTree>
    <p:extLst>
      <p:ext uri="{BB962C8B-B14F-4D97-AF65-F5344CB8AC3E}">
        <p14:creationId xmlns:p14="http://schemas.microsoft.com/office/powerpoint/2010/main" val="3832095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21CFE40A-FC8D-ACAE-9B8F-3A3C78BC47AA}"/>
              </a:ext>
            </a:extLst>
          </p:cNvPr>
          <p:cNvPicPr>
            <a:picLocks noChangeAspect="1"/>
          </p:cNvPicPr>
          <p:nvPr/>
        </p:nvPicPr>
        <p:blipFill>
          <a:blip r:embed="rId3"/>
          <a:stretch>
            <a:fillRect/>
          </a:stretch>
        </p:blipFill>
        <p:spPr>
          <a:xfrm>
            <a:off x="-187891" y="1559295"/>
            <a:ext cx="6551113" cy="4716091"/>
          </a:xfrm>
          <a:prstGeom prst="rect">
            <a:avLst/>
          </a:prstGeom>
        </p:spPr>
      </p:pic>
      <p:pic>
        <p:nvPicPr>
          <p:cNvPr id="7" name="Picture 6" descr="A poster of a document&#10;&#10;Description automatically generated with medium confidence">
            <a:extLst>
              <a:ext uri="{FF2B5EF4-FFF2-40B4-BE49-F238E27FC236}">
                <a16:creationId xmlns:a16="http://schemas.microsoft.com/office/drawing/2014/main" id="{E13EC3E9-F250-A141-8F64-EE317D473570}"/>
              </a:ext>
            </a:extLst>
          </p:cNvPr>
          <p:cNvPicPr>
            <a:picLocks noChangeAspect="1"/>
          </p:cNvPicPr>
          <p:nvPr/>
        </p:nvPicPr>
        <p:blipFill rotWithShape="1">
          <a:blip r:embed="rId4"/>
          <a:srcRect l="13356" t="26481" r="3816" b="2435"/>
          <a:stretch/>
        </p:blipFill>
        <p:spPr>
          <a:xfrm>
            <a:off x="6204559" y="2117434"/>
            <a:ext cx="5426192" cy="4057744"/>
          </a:xfrm>
          <a:prstGeom prst="rect">
            <a:avLst/>
          </a:prstGeom>
        </p:spPr>
      </p:pic>
      <p:sp>
        <p:nvSpPr>
          <p:cNvPr id="12" name="Text Placeholder 2">
            <a:extLst>
              <a:ext uri="{FF2B5EF4-FFF2-40B4-BE49-F238E27FC236}">
                <a16:creationId xmlns:a16="http://schemas.microsoft.com/office/drawing/2014/main" id="{3B8A6756-C5F1-EBE8-4B74-9C5997280557}"/>
              </a:ext>
            </a:extLst>
          </p:cNvPr>
          <p:cNvSpPr txBox="1">
            <a:spLocks/>
          </p:cNvSpPr>
          <p:nvPr/>
        </p:nvSpPr>
        <p:spPr>
          <a:xfrm>
            <a:off x="467422" y="6450208"/>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Bunbury</a:t>
            </a:r>
          </a:p>
        </p:txBody>
      </p:sp>
    </p:spTree>
    <p:extLst>
      <p:ext uri="{BB962C8B-B14F-4D97-AF65-F5344CB8AC3E}">
        <p14:creationId xmlns:p14="http://schemas.microsoft.com/office/powerpoint/2010/main" val="85537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iagram&#10;&#10;Description automatically generated">
            <a:extLst>
              <a:ext uri="{FF2B5EF4-FFF2-40B4-BE49-F238E27FC236}">
                <a16:creationId xmlns:a16="http://schemas.microsoft.com/office/drawing/2014/main" id="{E05AA518-A70D-09EC-F26C-9A85AD0D5ECE}"/>
              </a:ext>
            </a:extLst>
          </p:cNvPr>
          <p:cNvPicPr>
            <a:picLocks noChangeAspect="1"/>
          </p:cNvPicPr>
          <p:nvPr/>
        </p:nvPicPr>
        <p:blipFill>
          <a:blip r:embed="rId3"/>
          <a:stretch>
            <a:fillRect/>
          </a:stretch>
        </p:blipFill>
        <p:spPr>
          <a:xfrm>
            <a:off x="5327738" y="1822365"/>
            <a:ext cx="6551112" cy="4601942"/>
          </a:xfrm>
          <a:prstGeom prst="rect">
            <a:avLst/>
          </a:prstGeom>
        </p:spPr>
      </p:pic>
      <p:pic>
        <p:nvPicPr>
          <p:cNvPr id="4" name="Picture 3" descr="A blue and white page with text and images&#10;&#10;Description automatically generated">
            <a:extLst>
              <a:ext uri="{FF2B5EF4-FFF2-40B4-BE49-F238E27FC236}">
                <a16:creationId xmlns:a16="http://schemas.microsoft.com/office/drawing/2014/main" id="{8072C990-BB0C-8F90-E352-969C2C707912}"/>
              </a:ext>
            </a:extLst>
          </p:cNvPr>
          <p:cNvPicPr>
            <a:picLocks noChangeAspect="1"/>
          </p:cNvPicPr>
          <p:nvPr/>
        </p:nvPicPr>
        <p:blipFill rotWithShape="1">
          <a:blip r:embed="rId4"/>
          <a:srcRect r="5497" b="3944"/>
          <a:stretch/>
        </p:blipFill>
        <p:spPr>
          <a:xfrm>
            <a:off x="0" y="1367057"/>
            <a:ext cx="5862181" cy="3969032"/>
          </a:xfrm>
          <a:prstGeom prst="rect">
            <a:avLst/>
          </a:prstGeom>
        </p:spPr>
      </p:pic>
      <p:sp>
        <p:nvSpPr>
          <p:cNvPr id="6" name="Text Placeholder 2">
            <a:extLst>
              <a:ext uri="{FF2B5EF4-FFF2-40B4-BE49-F238E27FC236}">
                <a16:creationId xmlns:a16="http://schemas.microsoft.com/office/drawing/2014/main" id="{7EFDC9F9-4D0F-EF7B-6A5E-7FBEDC3875B7}"/>
              </a:ext>
            </a:extLst>
          </p:cNvPr>
          <p:cNvSpPr txBox="1">
            <a:spLocks/>
          </p:cNvSpPr>
          <p:nvPr/>
        </p:nvSpPr>
        <p:spPr>
          <a:xfrm>
            <a:off x="467422" y="6450208"/>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Bunbury</a:t>
            </a:r>
          </a:p>
        </p:txBody>
      </p:sp>
    </p:spTree>
    <p:extLst>
      <p:ext uri="{BB962C8B-B14F-4D97-AF65-F5344CB8AC3E}">
        <p14:creationId xmlns:p14="http://schemas.microsoft.com/office/powerpoint/2010/main" val="2747747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8393-E52E-8B07-124B-487F5D9850BB}"/>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F0259572-F474-3865-FA07-64B2CF2F0EC3}"/>
              </a:ext>
            </a:extLst>
          </p:cNvPr>
          <p:cNvSpPr>
            <a:spLocks noGrp="1"/>
          </p:cNvSpPr>
          <p:nvPr>
            <p:ph type="body" sz="quarter" idx="10"/>
          </p:nvPr>
        </p:nvSpPr>
        <p:spPr>
          <a:xfrm>
            <a:off x="469899" y="1931936"/>
            <a:ext cx="7014633" cy="4543425"/>
          </a:xfrm>
        </p:spPr>
        <p:txBody>
          <a:bodyPr>
            <a:normAutofit/>
          </a:bodyPr>
          <a:lstStyle/>
          <a:p>
            <a:r>
              <a:rPr lang="en-US" dirty="0"/>
              <a:t>Follows Stage 5 (Risk Treatment) previous tasks</a:t>
            </a:r>
          </a:p>
          <a:p>
            <a:endParaRPr lang="en-US" dirty="0"/>
          </a:p>
          <a:p>
            <a:pPr marL="0" indent="0">
              <a:buNone/>
            </a:pPr>
            <a:r>
              <a:rPr lang="en-US" dirty="0"/>
              <a:t>Stage 6 includes:</a:t>
            </a:r>
          </a:p>
          <a:p>
            <a:r>
              <a:rPr lang="en-US" dirty="0"/>
              <a:t>Short Term Implementation</a:t>
            </a:r>
          </a:p>
          <a:p>
            <a:r>
              <a:rPr lang="en-AU" dirty="0"/>
              <a:t>Medium and long-term Implementation Plan</a:t>
            </a:r>
          </a:p>
          <a:p>
            <a:r>
              <a:rPr lang="en-AU" dirty="0"/>
              <a:t>Land Use Planning Instruments</a:t>
            </a:r>
          </a:p>
          <a:p>
            <a:r>
              <a:rPr lang="en-AU" dirty="0"/>
              <a:t>Funding</a:t>
            </a:r>
            <a:endParaRPr lang="en-US" dirty="0"/>
          </a:p>
        </p:txBody>
      </p:sp>
      <p:pic>
        <p:nvPicPr>
          <p:cNvPr id="4" name="Picture 3">
            <a:extLst>
              <a:ext uri="{FF2B5EF4-FFF2-40B4-BE49-F238E27FC236}">
                <a16:creationId xmlns:a16="http://schemas.microsoft.com/office/drawing/2014/main" id="{FBEB2087-0B19-315B-16AC-7712F1107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567" y="1796469"/>
            <a:ext cx="4192900" cy="4372596"/>
          </a:xfrm>
          <a:prstGeom prst="rect">
            <a:avLst/>
          </a:prstGeom>
        </p:spPr>
      </p:pic>
      <p:sp>
        <p:nvSpPr>
          <p:cNvPr id="5" name="Oval 4">
            <a:extLst>
              <a:ext uri="{FF2B5EF4-FFF2-40B4-BE49-F238E27FC236}">
                <a16:creationId xmlns:a16="http://schemas.microsoft.com/office/drawing/2014/main" id="{AE356C40-0480-2EC8-48A0-603B6FDDCCB1}"/>
              </a:ext>
            </a:extLst>
          </p:cNvPr>
          <p:cNvSpPr/>
          <p:nvPr/>
        </p:nvSpPr>
        <p:spPr>
          <a:xfrm>
            <a:off x="7247466" y="2743201"/>
            <a:ext cx="2827867" cy="1981200"/>
          </a:xfrm>
          <a:prstGeom prst="ellipse">
            <a:avLst/>
          </a:prstGeom>
          <a:noFill/>
          <a:ln w="57150">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1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8393-E52E-8B07-124B-487F5D9850BB}"/>
              </a:ext>
            </a:extLst>
          </p:cNvPr>
          <p:cNvSpPr>
            <a:spLocks noGrp="1"/>
          </p:cNvSpPr>
          <p:nvPr>
            <p:ph type="title"/>
          </p:nvPr>
        </p:nvSpPr>
        <p:spPr/>
        <p:txBody>
          <a:bodyPr/>
          <a:lstStyle/>
          <a:p>
            <a:r>
              <a:rPr lang="en-US" i="1" dirty="0"/>
              <a:t>One more thing…</a:t>
            </a:r>
          </a:p>
        </p:txBody>
      </p:sp>
      <p:sp>
        <p:nvSpPr>
          <p:cNvPr id="3" name="Text Placeholder 2">
            <a:extLst>
              <a:ext uri="{FF2B5EF4-FFF2-40B4-BE49-F238E27FC236}">
                <a16:creationId xmlns:a16="http://schemas.microsoft.com/office/drawing/2014/main" id="{F0259572-F474-3865-FA07-64B2CF2F0EC3}"/>
              </a:ext>
            </a:extLst>
          </p:cNvPr>
          <p:cNvSpPr>
            <a:spLocks noGrp="1"/>
          </p:cNvSpPr>
          <p:nvPr>
            <p:ph type="body" sz="quarter" idx="10"/>
          </p:nvPr>
        </p:nvSpPr>
        <p:spPr>
          <a:xfrm>
            <a:off x="469899" y="1931936"/>
            <a:ext cx="7014633" cy="4543425"/>
          </a:xfrm>
        </p:spPr>
        <p:txBody>
          <a:bodyPr>
            <a:normAutofit/>
          </a:bodyPr>
          <a:lstStyle/>
          <a:p>
            <a:r>
              <a:rPr lang="en-US" i="1" dirty="0"/>
              <a:t>Monitor and Review follows Stage 6</a:t>
            </a:r>
          </a:p>
          <a:p>
            <a:endParaRPr lang="en-US" i="1" dirty="0"/>
          </a:p>
          <a:p>
            <a:pPr marL="0" indent="0">
              <a:buNone/>
            </a:pPr>
            <a:r>
              <a:rPr lang="en-US" i="1" dirty="0"/>
              <a:t>Stage 7 includes:</a:t>
            </a:r>
          </a:p>
          <a:p>
            <a:r>
              <a:rPr lang="en-AU" i="1" dirty="0"/>
              <a:t>Monitoring</a:t>
            </a:r>
            <a:endParaRPr lang="en-US" i="1" dirty="0"/>
          </a:p>
        </p:txBody>
      </p:sp>
      <p:pic>
        <p:nvPicPr>
          <p:cNvPr id="4" name="Picture 3">
            <a:extLst>
              <a:ext uri="{FF2B5EF4-FFF2-40B4-BE49-F238E27FC236}">
                <a16:creationId xmlns:a16="http://schemas.microsoft.com/office/drawing/2014/main" id="{FBEB2087-0B19-315B-16AC-7712F1107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567" y="1796469"/>
            <a:ext cx="4192900" cy="4372596"/>
          </a:xfrm>
          <a:prstGeom prst="rect">
            <a:avLst/>
          </a:prstGeom>
        </p:spPr>
      </p:pic>
      <p:sp>
        <p:nvSpPr>
          <p:cNvPr id="5" name="Oval 4">
            <a:extLst>
              <a:ext uri="{FF2B5EF4-FFF2-40B4-BE49-F238E27FC236}">
                <a16:creationId xmlns:a16="http://schemas.microsoft.com/office/drawing/2014/main" id="{AE356C40-0480-2EC8-48A0-603B6FDDCCB1}"/>
              </a:ext>
            </a:extLst>
          </p:cNvPr>
          <p:cNvSpPr/>
          <p:nvPr/>
        </p:nvSpPr>
        <p:spPr>
          <a:xfrm>
            <a:off x="8453434" y="1931936"/>
            <a:ext cx="1825100" cy="1981200"/>
          </a:xfrm>
          <a:prstGeom prst="ellipse">
            <a:avLst/>
          </a:prstGeom>
          <a:noFill/>
          <a:ln w="57150">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31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lnSpcReduction="10000"/>
          </a:bodyPr>
          <a:lstStyle/>
          <a:p>
            <a:pPr marL="0" indent="0">
              <a:buNone/>
            </a:pPr>
            <a:r>
              <a:rPr lang="en-US" dirty="0"/>
              <a:t>For Short Term Implementation:</a:t>
            </a:r>
          </a:p>
          <a:p>
            <a:r>
              <a:rPr lang="en-US" dirty="0"/>
              <a:t>What is selected; options/s and why</a:t>
            </a:r>
          </a:p>
          <a:p>
            <a:r>
              <a:rPr lang="en-US" dirty="0"/>
              <a:t>Resources to implement</a:t>
            </a:r>
          </a:p>
          <a:p>
            <a:r>
              <a:rPr lang="en-US" dirty="0"/>
              <a:t>Responsibility</a:t>
            </a:r>
          </a:p>
          <a:p>
            <a:r>
              <a:rPr lang="en-US" dirty="0"/>
              <a:t>Approval agencies</a:t>
            </a:r>
          </a:p>
          <a:p>
            <a:r>
              <a:rPr lang="en-US" dirty="0"/>
              <a:t>Trigger</a:t>
            </a:r>
          </a:p>
          <a:p>
            <a:r>
              <a:rPr lang="en-US" dirty="0"/>
              <a:t>Cost</a:t>
            </a:r>
          </a:p>
          <a:p>
            <a:r>
              <a:rPr lang="en-US" dirty="0"/>
              <a:t>Performance Indicator</a:t>
            </a:r>
          </a:p>
          <a:p>
            <a:r>
              <a:rPr lang="en-US" dirty="0"/>
              <a:t>Communication and Monitoring</a:t>
            </a:r>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8094925" y="2378618"/>
            <a:ext cx="1348263" cy="1259096"/>
          </a:xfrm>
          <a:prstGeom prst="rect">
            <a:avLst/>
          </a:prstGeom>
        </p:spPr>
      </p:pic>
    </p:spTree>
    <p:extLst>
      <p:ext uri="{BB962C8B-B14F-4D97-AF65-F5344CB8AC3E}">
        <p14:creationId xmlns:p14="http://schemas.microsoft.com/office/powerpoint/2010/main" val="1039063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normAutofit/>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9605433" cy="4543425"/>
          </a:xfrm>
        </p:spPr>
        <p:txBody>
          <a:bodyPr>
            <a:normAutofit/>
          </a:bodyPr>
          <a:lstStyle/>
          <a:p>
            <a:pPr marL="0" indent="0">
              <a:buNone/>
            </a:pPr>
            <a:r>
              <a:rPr lang="en-US" dirty="0"/>
              <a:t>Stage 6 – Implementation Plan</a:t>
            </a:r>
          </a:p>
          <a:p>
            <a:pPr marL="0" indent="0">
              <a:buNone/>
            </a:pPr>
            <a:endParaRPr lang="en-US" dirty="0"/>
          </a:p>
          <a:p>
            <a:pPr marL="0" indent="0">
              <a:buNone/>
            </a:pPr>
            <a:r>
              <a:rPr lang="en-AU" dirty="0"/>
              <a:t>The template scope of works says: </a:t>
            </a:r>
          </a:p>
          <a:p>
            <a:r>
              <a:rPr lang="en-AU" dirty="0"/>
              <a:t>A 25-year implementation plan is to be developed for each asset, groups of assets or sector, in accordance with the CHRMAP Guidelines. The assets can be grouped, but the same grouping as identified in the medium and long-term pathways is to be used</a:t>
            </a:r>
          </a:p>
          <a:p>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3"/>
          <a:srcRect l="17164" r="7053"/>
          <a:stretch/>
        </p:blipFill>
        <p:spPr>
          <a:xfrm>
            <a:off x="8209747" y="1931936"/>
            <a:ext cx="1348263" cy="1259096"/>
          </a:xfrm>
          <a:prstGeom prst="rect">
            <a:avLst/>
          </a:prstGeom>
        </p:spPr>
      </p:pic>
    </p:spTree>
    <p:extLst>
      <p:ext uri="{BB962C8B-B14F-4D97-AF65-F5344CB8AC3E}">
        <p14:creationId xmlns:p14="http://schemas.microsoft.com/office/powerpoint/2010/main" val="1979938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F0A0-4C64-9975-56D8-0B32351DF59F}"/>
              </a:ext>
            </a:extLst>
          </p:cNvPr>
          <p:cNvSpPr>
            <a:spLocks noGrp="1"/>
          </p:cNvSpPr>
          <p:nvPr>
            <p:ph type="title"/>
          </p:nvPr>
        </p:nvSpPr>
        <p:spPr>
          <a:xfrm>
            <a:off x="469899" y="1168736"/>
            <a:ext cx="11399371" cy="763200"/>
          </a:xfrm>
        </p:spPr>
        <p:txBody>
          <a:bodyPr>
            <a:normAutofit fontScale="90000"/>
          </a:bodyPr>
          <a:lstStyle/>
          <a:p>
            <a:r>
              <a:rPr lang="en-US" dirty="0"/>
              <a:t>Prepared via stakeholder discussions and Research…</a:t>
            </a:r>
          </a:p>
        </p:txBody>
      </p:sp>
      <p:sp>
        <p:nvSpPr>
          <p:cNvPr id="3" name="Text Placeholder 2">
            <a:extLst>
              <a:ext uri="{FF2B5EF4-FFF2-40B4-BE49-F238E27FC236}">
                <a16:creationId xmlns:a16="http://schemas.microsoft.com/office/drawing/2014/main" id="{544F366F-6FB3-8192-D9F9-7AF34C73D7C2}"/>
              </a:ext>
            </a:extLst>
          </p:cNvPr>
          <p:cNvSpPr>
            <a:spLocks noGrp="1"/>
          </p:cNvSpPr>
          <p:nvPr>
            <p:ph type="body" sz="quarter" idx="10"/>
          </p:nvPr>
        </p:nvSpPr>
        <p:spPr>
          <a:xfrm>
            <a:off x="469900" y="2036763"/>
            <a:ext cx="9544957" cy="4821237"/>
          </a:xfrm>
        </p:spPr>
        <p:txBody>
          <a:bodyPr>
            <a:normAutofit lnSpcReduction="10000"/>
          </a:bodyPr>
          <a:lstStyle/>
          <a:p>
            <a:pPr marL="0" indent="0">
              <a:buNone/>
            </a:pPr>
            <a:r>
              <a:rPr lang="en-US" dirty="0"/>
              <a:t>CHRMAP’s and supporting documents from LGAs:</a:t>
            </a:r>
          </a:p>
          <a:p>
            <a:r>
              <a:rPr lang="en-US" sz="2000" dirty="0"/>
              <a:t>Albany</a:t>
            </a:r>
          </a:p>
          <a:p>
            <a:r>
              <a:rPr lang="en-US" sz="2000" dirty="0"/>
              <a:t>Augusta-Margaret River</a:t>
            </a:r>
          </a:p>
          <a:p>
            <a:r>
              <a:rPr lang="en-US" sz="2000" dirty="0"/>
              <a:t>Broome</a:t>
            </a:r>
          </a:p>
          <a:p>
            <a:r>
              <a:rPr lang="en-US" sz="2000" dirty="0"/>
              <a:t>Bunbury (CHRMAP final, summary draft)</a:t>
            </a:r>
          </a:p>
          <a:p>
            <a:r>
              <a:rPr lang="en-US" sz="2000" dirty="0"/>
              <a:t>Busselton</a:t>
            </a:r>
          </a:p>
          <a:p>
            <a:r>
              <a:rPr lang="en-US" sz="2000" dirty="0"/>
              <a:t>Cambridge</a:t>
            </a:r>
          </a:p>
          <a:p>
            <a:r>
              <a:rPr lang="en-US" sz="2000" dirty="0"/>
              <a:t>Cockburn</a:t>
            </a:r>
          </a:p>
          <a:p>
            <a:r>
              <a:rPr lang="en-US" sz="2000" dirty="0"/>
              <a:t>Cocos (Keeling) Islands (draft)</a:t>
            </a:r>
          </a:p>
          <a:p>
            <a:r>
              <a:rPr lang="en-US" sz="2000" dirty="0"/>
              <a:t>Dandaragan</a:t>
            </a:r>
          </a:p>
          <a:p>
            <a:r>
              <a:rPr lang="en-US" sz="2000" dirty="0"/>
              <a:t>Denham</a:t>
            </a:r>
          </a:p>
          <a:p>
            <a:r>
              <a:rPr lang="en-US" sz="2000" dirty="0"/>
              <a:t>Denmark</a:t>
            </a:r>
          </a:p>
          <a:p>
            <a:endParaRPr lang="en-US" sz="2000" dirty="0"/>
          </a:p>
        </p:txBody>
      </p:sp>
      <p:sp>
        <p:nvSpPr>
          <p:cNvPr id="4" name="Text Placeholder 2">
            <a:extLst>
              <a:ext uri="{FF2B5EF4-FFF2-40B4-BE49-F238E27FC236}">
                <a16:creationId xmlns:a16="http://schemas.microsoft.com/office/drawing/2014/main" id="{73210185-3301-1F37-93D1-2A4784E71E64}"/>
              </a:ext>
            </a:extLst>
          </p:cNvPr>
          <p:cNvSpPr txBox="1">
            <a:spLocks/>
          </p:cNvSpPr>
          <p:nvPr/>
        </p:nvSpPr>
        <p:spPr>
          <a:xfrm>
            <a:off x="5787341" y="2058534"/>
            <a:ext cx="4227516" cy="4821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sz="2000" dirty="0">
                <a:latin typeface="+mn-lt"/>
              </a:rPr>
              <a:t>Geraldton</a:t>
            </a:r>
          </a:p>
          <a:p>
            <a:r>
              <a:rPr lang="en-US" sz="2000" dirty="0">
                <a:latin typeface="+mn-lt"/>
              </a:rPr>
              <a:t>Gingin (draft)</a:t>
            </a:r>
          </a:p>
          <a:p>
            <a:r>
              <a:rPr lang="en-US" sz="2000" dirty="0">
                <a:latin typeface="+mn-lt"/>
              </a:rPr>
              <a:t>Harvey</a:t>
            </a:r>
          </a:p>
          <a:p>
            <a:r>
              <a:rPr lang="en-US" sz="2000" dirty="0">
                <a:latin typeface="+mn-lt"/>
              </a:rPr>
              <a:t>Joondalup</a:t>
            </a:r>
          </a:p>
          <a:p>
            <a:r>
              <a:rPr lang="en-US" sz="2000" dirty="0">
                <a:latin typeface="+mn-lt"/>
              </a:rPr>
              <a:t>Karratha</a:t>
            </a:r>
          </a:p>
          <a:p>
            <a:r>
              <a:rPr lang="en-US" sz="2000" dirty="0">
                <a:latin typeface="+mn-lt"/>
              </a:rPr>
              <a:t>Mandurah (Northern Beaches)</a:t>
            </a:r>
          </a:p>
          <a:p>
            <a:r>
              <a:rPr lang="en-US" sz="2000" dirty="0">
                <a:latin typeface="+mn-lt"/>
              </a:rPr>
              <a:t>Murray (draft)</a:t>
            </a:r>
          </a:p>
          <a:p>
            <a:r>
              <a:rPr lang="en-US" sz="2000" dirty="0">
                <a:latin typeface="+mn-lt"/>
              </a:rPr>
              <a:t>Onslow</a:t>
            </a:r>
          </a:p>
          <a:p>
            <a:r>
              <a:rPr lang="en-US" sz="2000" dirty="0">
                <a:latin typeface="+mn-lt"/>
              </a:rPr>
              <a:t>Port Hedland</a:t>
            </a:r>
          </a:p>
          <a:p>
            <a:r>
              <a:rPr lang="en-US" sz="2000" dirty="0">
                <a:latin typeface="+mn-lt"/>
              </a:rPr>
              <a:t>Rockingham</a:t>
            </a:r>
          </a:p>
        </p:txBody>
      </p:sp>
    </p:spTree>
    <p:extLst>
      <p:ext uri="{BB962C8B-B14F-4D97-AF65-F5344CB8AC3E}">
        <p14:creationId xmlns:p14="http://schemas.microsoft.com/office/powerpoint/2010/main" val="2609096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pPr marL="0" indent="0">
              <a:buNone/>
            </a:pPr>
            <a:r>
              <a:rPr lang="en-US" dirty="0"/>
              <a:t>What is selected; options/s and why</a:t>
            </a:r>
          </a:p>
          <a:p>
            <a:endParaRPr lang="en-AU" dirty="0"/>
          </a:p>
          <a:p>
            <a:pPr marL="0" indent="0">
              <a:buNone/>
            </a:pPr>
            <a:r>
              <a:rPr lang="en-AU" dirty="0"/>
              <a:t>The template scope of works says: </a:t>
            </a:r>
          </a:p>
          <a:p>
            <a:r>
              <a:rPr lang="en-AU" dirty="0"/>
              <a:t>What is the required risk management measure to implement the risk treatment option? The reasons for selection, including expected benefits to be gained. </a:t>
            </a:r>
          </a:p>
          <a:p>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3"/>
          <a:srcRect l="17164" r="7053"/>
          <a:stretch/>
        </p:blipFill>
        <p:spPr>
          <a:xfrm>
            <a:off x="7934449" y="1931936"/>
            <a:ext cx="1348263" cy="1259096"/>
          </a:xfrm>
          <a:prstGeom prst="rect">
            <a:avLst/>
          </a:prstGeom>
        </p:spPr>
      </p:pic>
    </p:spTree>
    <p:extLst>
      <p:ext uri="{BB962C8B-B14F-4D97-AF65-F5344CB8AC3E}">
        <p14:creationId xmlns:p14="http://schemas.microsoft.com/office/powerpoint/2010/main" val="42050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white text&#10;&#10;Description automatically generated">
            <a:extLst>
              <a:ext uri="{FF2B5EF4-FFF2-40B4-BE49-F238E27FC236}">
                <a16:creationId xmlns:a16="http://schemas.microsoft.com/office/drawing/2014/main" id="{84E19C9B-76F8-E44E-7B96-5EF197507F94}"/>
              </a:ext>
            </a:extLst>
          </p:cNvPr>
          <p:cNvPicPr>
            <a:picLocks noChangeAspect="1"/>
          </p:cNvPicPr>
          <p:nvPr/>
        </p:nvPicPr>
        <p:blipFill>
          <a:blip r:embed="rId3"/>
          <a:stretch>
            <a:fillRect/>
          </a:stretch>
        </p:blipFill>
        <p:spPr>
          <a:xfrm>
            <a:off x="569327" y="1080654"/>
            <a:ext cx="6485439" cy="5278231"/>
          </a:xfrm>
          <a:prstGeom prst="rect">
            <a:avLst/>
          </a:prstGeom>
        </p:spPr>
      </p:pic>
      <p:sp>
        <p:nvSpPr>
          <p:cNvPr id="13" name="Rectangle 12">
            <a:extLst>
              <a:ext uri="{FF2B5EF4-FFF2-40B4-BE49-F238E27FC236}">
                <a16:creationId xmlns:a16="http://schemas.microsoft.com/office/drawing/2014/main" id="{2E91B006-0F2E-1DDD-A189-CFA30B830518}"/>
              </a:ext>
            </a:extLst>
          </p:cNvPr>
          <p:cNvSpPr/>
          <p:nvPr/>
        </p:nvSpPr>
        <p:spPr>
          <a:xfrm>
            <a:off x="569327" y="1171977"/>
            <a:ext cx="6130731" cy="374190"/>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2C1E4736-D876-BDCE-1FD7-D02C1779E0A5}"/>
              </a:ext>
            </a:extLst>
          </p:cNvPr>
          <p:cNvSpPr>
            <a:spLocks noGrp="1"/>
          </p:cNvSpPr>
          <p:nvPr>
            <p:ph type="body" sz="quarter" idx="10"/>
          </p:nvPr>
        </p:nvSpPr>
        <p:spPr>
          <a:xfrm>
            <a:off x="7856113" y="1505061"/>
            <a:ext cx="2737686" cy="4429416"/>
          </a:xfrm>
        </p:spPr>
        <p:txBody>
          <a:bodyPr>
            <a:normAutofit/>
          </a:bodyPr>
          <a:lstStyle/>
          <a:p>
            <a:pPr marL="0" indent="0">
              <a:buNone/>
            </a:pPr>
            <a:r>
              <a:rPr lang="en-US" sz="2400" dirty="0"/>
              <a:t>Required option</a:t>
            </a:r>
          </a:p>
          <a:p>
            <a:pPr marL="0" indent="0">
              <a:buNone/>
            </a:pPr>
            <a:endParaRPr lang="en-US" sz="2400" dirty="0"/>
          </a:p>
          <a:p>
            <a:pPr marL="0" indent="0">
              <a:buNone/>
            </a:pPr>
            <a:r>
              <a:rPr lang="en-US" sz="2400" dirty="0"/>
              <a:t>Expected benefits</a:t>
            </a:r>
          </a:p>
          <a:p>
            <a:pPr marL="0" indent="0">
              <a:buNone/>
            </a:pPr>
            <a:endParaRPr lang="en-US" sz="2400" dirty="0"/>
          </a:p>
          <a:p>
            <a:pPr marL="0" indent="0">
              <a:buNone/>
            </a:pPr>
            <a:r>
              <a:rPr lang="en-US" sz="2400" dirty="0"/>
              <a:t>Reason for selection</a:t>
            </a:r>
          </a:p>
          <a:p>
            <a:pPr marL="0" indent="0">
              <a:buNone/>
            </a:pPr>
            <a:endParaRPr lang="en-US" sz="2400" dirty="0"/>
          </a:p>
        </p:txBody>
      </p:sp>
      <p:cxnSp>
        <p:nvCxnSpPr>
          <p:cNvPr id="16" name="Straight Arrow Connector 15">
            <a:extLst>
              <a:ext uri="{FF2B5EF4-FFF2-40B4-BE49-F238E27FC236}">
                <a16:creationId xmlns:a16="http://schemas.microsoft.com/office/drawing/2014/main" id="{7A114970-6011-C212-55A8-29A83858E6F9}"/>
              </a:ext>
            </a:extLst>
          </p:cNvPr>
          <p:cNvCxnSpPr>
            <a:cxnSpLocks/>
          </p:cNvCxnSpPr>
          <p:nvPr/>
        </p:nvCxnSpPr>
        <p:spPr>
          <a:xfrm flipH="1" flipV="1">
            <a:off x="6890197" y="1359072"/>
            <a:ext cx="965916" cy="289424"/>
          </a:xfrm>
          <a:prstGeom prst="straightConnector1">
            <a:avLst/>
          </a:prstGeom>
          <a:ln w="38100">
            <a:solidFill>
              <a:srgbClr val="8B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2BDA712-4EF6-1A8A-C96B-BA26FA17AEA2}"/>
              </a:ext>
            </a:extLst>
          </p:cNvPr>
          <p:cNvCxnSpPr>
            <a:cxnSpLocks/>
          </p:cNvCxnSpPr>
          <p:nvPr/>
        </p:nvCxnSpPr>
        <p:spPr>
          <a:xfrm flipH="1">
            <a:off x="7199290" y="2588654"/>
            <a:ext cx="656823" cy="0"/>
          </a:xfrm>
          <a:prstGeom prst="straightConnector1">
            <a:avLst/>
          </a:prstGeom>
          <a:ln w="38100">
            <a:solidFill>
              <a:srgbClr val="8B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6C200D0-8456-6966-0A5A-76F158E71A72}"/>
              </a:ext>
            </a:extLst>
          </p:cNvPr>
          <p:cNvSpPr/>
          <p:nvPr/>
        </p:nvSpPr>
        <p:spPr>
          <a:xfrm>
            <a:off x="2794715" y="2301573"/>
            <a:ext cx="4185635" cy="374190"/>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4FC465C-5DC7-AEFB-C788-0FB53A23647F}"/>
              </a:ext>
            </a:extLst>
          </p:cNvPr>
          <p:cNvSpPr/>
          <p:nvPr/>
        </p:nvSpPr>
        <p:spPr>
          <a:xfrm>
            <a:off x="569328" y="3847159"/>
            <a:ext cx="6320870" cy="374190"/>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737915-88BC-F120-D85E-C4D05B53A5E6}"/>
              </a:ext>
            </a:extLst>
          </p:cNvPr>
          <p:cNvSpPr/>
          <p:nvPr/>
        </p:nvSpPr>
        <p:spPr>
          <a:xfrm>
            <a:off x="4108360" y="3463651"/>
            <a:ext cx="2781837" cy="374190"/>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90A97DE-41D4-CC75-0CC4-5E5C51692481}"/>
              </a:ext>
            </a:extLst>
          </p:cNvPr>
          <p:cNvSpPr/>
          <p:nvPr/>
        </p:nvSpPr>
        <p:spPr>
          <a:xfrm>
            <a:off x="569327" y="4227167"/>
            <a:ext cx="6320869" cy="374190"/>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49C61B11-1DAC-E185-20F5-DFDE114B3C09}"/>
              </a:ext>
            </a:extLst>
          </p:cNvPr>
          <p:cNvCxnSpPr>
            <a:cxnSpLocks/>
            <a:stCxn id="14" idx="1"/>
          </p:cNvCxnSpPr>
          <p:nvPr/>
        </p:nvCxnSpPr>
        <p:spPr>
          <a:xfrm flipH="1">
            <a:off x="7199290" y="3719769"/>
            <a:ext cx="656823" cy="136130"/>
          </a:xfrm>
          <a:prstGeom prst="straightConnector1">
            <a:avLst/>
          </a:prstGeom>
          <a:ln w="38100">
            <a:solidFill>
              <a:srgbClr val="8B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0FDD61-3EE1-5FE8-BB5F-251164221A34}"/>
              </a:ext>
            </a:extLst>
          </p:cNvPr>
          <p:cNvCxnSpPr>
            <a:cxnSpLocks/>
            <a:stCxn id="13" idx="1"/>
          </p:cNvCxnSpPr>
          <p:nvPr/>
        </p:nvCxnSpPr>
        <p:spPr>
          <a:xfrm>
            <a:off x="569327" y="1359072"/>
            <a:ext cx="847349" cy="0"/>
          </a:xfrm>
          <a:prstGeom prst="line">
            <a:avLst/>
          </a:prstGeom>
          <a:ln w="76200">
            <a:solidFill>
              <a:srgbClr val="8B0000"/>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BD1CB11A-AAB8-F865-088A-87493825401C}"/>
              </a:ext>
            </a:extLst>
          </p:cNvPr>
          <p:cNvSpPr txBox="1">
            <a:spLocks/>
          </p:cNvSpPr>
          <p:nvPr/>
        </p:nvSpPr>
        <p:spPr>
          <a:xfrm>
            <a:off x="467422" y="6450208"/>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Rockingham</a:t>
            </a:r>
          </a:p>
        </p:txBody>
      </p:sp>
      <p:sp>
        <p:nvSpPr>
          <p:cNvPr id="31" name="Rectangle 30">
            <a:extLst>
              <a:ext uri="{FF2B5EF4-FFF2-40B4-BE49-F238E27FC236}">
                <a16:creationId xmlns:a16="http://schemas.microsoft.com/office/drawing/2014/main" id="{D8E17B6D-AA94-3C54-B810-C7F99149F9A4}"/>
              </a:ext>
            </a:extLst>
          </p:cNvPr>
          <p:cNvSpPr/>
          <p:nvPr/>
        </p:nvSpPr>
        <p:spPr>
          <a:xfrm>
            <a:off x="569326" y="4610217"/>
            <a:ext cx="4829988" cy="374190"/>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23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9182100" cy="4543425"/>
          </a:xfrm>
        </p:spPr>
        <p:txBody>
          <a:bodyPr>
            <a:normAutofit/>
          </a:bodyPr>
          <a:lstStyle/>
          <a:p>
            <a:pPr marL="0" indent="0">
              <a:buNone/>
            </a:pPr>
            <a:r>
              <a:rPr lang="en-US" dirty="0"/>
              <a:t>Resources to implement</a:t>
            </a:r>
          </a:p>
          <a:p>
            <a:endParaRPr lang="en-US" dirty="0"/>
          </a:p>
          <a:p>
            <a:pPr marL="0" indent="0">
              <a:buNone/>
            </a:pPr>
            <a:r>
              <a:rPr lang="en-AU" dirty="0"/>
              <a:t>The template scope of works says: </a:t>
            </a:r>
          </a:p>
          <a:p>
            <a:r>
              <a:rPr lang="en-AU" dirty="0"/>
              <a:t>What is required to implement the risk management measure? </a:t>
            </a:r>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3"/>
          <a:srcRect l="17164" r="7053"/>
          <a:stretch/>
        </p:blipFill>
        <p:spPr>
          <a:xfrm>
            <a:off x="7995138" y="2036763"/>
            <a:ext cx="1348263" cy="1259096"/>
          </a:xfrm>
          <a:prstGeom prst="rect">
            <a:avLst/>
          </a:prstGeom>
        </p:spPr>
      </p:pic>
    </p:spTree>
    <p:extLst>
      <p:ext uri="{BB962C8B-B14F-4D97-AF65-F5344CB8AC3E}">
        <p14:creationId xmlns:p14="http://schemas.microsoft.com/office/powerpoint/2010/main" val="402304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EE82AB-86A2-7A04-03D2-3B573804E741}"/>
              </a:ext>
            </a:extLst>
          </p:cNvPr>
          <p:cNvPicPr>
            <a:picLocks noChangeAspect="1"/>
          </p:cNvPicPr>
          <p:nvPr/>
        </p:nvPicPr>
        <p:blipFill rotWithShape="1">
          <a:blip r:embed="rId3"/>
          <a:srcRect r="17152" b="37840"/>
          <a:stretch/>
        </p:blipFill>
        <p:spPr>
          <a:xfrm>
            <a:off x="496696" y="1159097"/>
            <a:ext cx="4873794" cy="5539195"/>
          </a:xfrm>
          <a:prstGeom prst="rect">
            <a:avLst/>
          </a:prstGeom>
        </p:spPr>
      </p:pic>
      <p:pic>
        <p:nvPicPr>
          <p:cNvPr id="17" name="Picture 16">
            <a:extLst>
              <a:ext uri="{FF2B5EF4-FFF2-40B4-BE49-F238E27FC236}">
                <a16:creationId xmlns:a16="http://schemas.microsoft.com/office/drawing/2014/main" id="{02A5B1E5-1452-4FB9-0A70-38C0D42202F6}"/>
              </a:ext>
            </a:extLst>
          </p:cNvPr>
          <p:cNvPicPr>
            <a:picLocks noChangeAspect="1"/>
          </p:cNvPicPr>
          <p:nvPr/>
        </p:nvPicPr>
        <p:blipFill rotWithShape="1">
          <a:blip r:embed="rId3"/>
          <a:srcRect t="62160" r="20206"/>
          <a:stretch/>
        </p:blipFill>
        <p:spPr>
          <a:xfrm>
            <a:off x="5572042" y="1858739"/>
            <a:ext cx="4694133" cy="3372047"/>
          </a:xfrm>
          <a:prstGeom prst="rect">
            <a:avLst/>
          </a:prstGeom>
        </p:spPr>
      </p:pic>
      <p:sp>
        <p:nvSpPr>
          <p:cNvPr id="18" name="Text Placeholder 2">
            <a:extLst>
              <a:ext uri="{FF2B5EF4-FFF2-40B4-BE49-F238E27FC236}">
                <a16:creationId xmlns:a16="http://schemas.microsoft.com/office/drawing/2014/main" id="{41837458-E6FA-2335-F083-3F428739F326}"/>
              </a:ext>
            </a:extLst>
          </p:cNvPr>
          <p:cNvSpPr txBox="1">
            <a:spLocks/>
          </p:cNvSpPr>
          <p:nvPr/>
        </p:nvSpPr>
        <p:spPr>
          <a:xfrm>
            <a:off x="6314431" y="6336278"/>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Shire of Murray</a:t>
            </a:r>
          </a:p>
        </p:txBody>
      </p:sp>
    </p:spTree>
    <p:extLst>
      <p:ext uri="{BB962C8B-B14F-4D97-AF65-F5344CB8AC3E}">
        <p14:creationId xmlns:p14="http://schemas.microsoft.com/office/powerpoint/2010/main" val="95603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pPr marL="0" indent="0">
              <a:buNone/>
            </a:pPr>
            <a:r>
              <a:rPr lang="en-US" dirty="0"/>
              <a:t>Responsibility</a:t>
            </a:r>
          </a:p>
          <a:p>
            <a:endParaRPr lang="en-US" dirty="0"/>
          </a:p>
          <a:p>
            <a:pPr marL="0" indent="0">
              <a:buNone/>
            </a:pPr>
            <a:r>
              <a:rPr lang="en-AU" dirty="0"/>
              <a:t>The template scope of works says: </a:t>
            </a:r>
          </a:p>
          <a:p>
            <a:r>
              <a:rPr lang="en-AU" dirty="0"/>
              <a:t>Who will be responsible for the implementation (risk management owner)?</a:t>
            </a:r>
          </a:p>
          <a:p>
            <a:endParaRPr lang="en-US" dirty="0"/>
          </a:p>
          <a:p>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9161725" y="2519084"/>
            <a:ext cx="1348263" cy="1259096"/>
          </a:xfrm>
          <a:prstGeom prst="rect">
            <a:avLst/>
          </a:prstGeom>
        </p:spPr>
      </p:pic>
    </p:spTree>
    <p:extLst>
      <p:ext uri="{BB962C8B-B14F-4D97-AF65-F5344CB8AC3E}">
        <p14:creationId xmlns:p14="http://schemas.microsoft.com/office/powerpoint/2010/main" val="204325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73F3F20-5593-27EE-9CC7-C289DA08739D}"/>
              </a:ext>
            </a:extLst>
          </p:cNvPr>
          <p:cNvPicPr>
            <a:picLocks noChangeAspect="1"/>
          </p:cNvPicPr>
          <p:nvPr/>
        </p:nvPicPr>
        <p:blipFill>
          <a:blip r:embed="rId3"/>
          <a:stretch>
            <a:fillRect/>
          </a:stretch>
        </p:blipFill>
        <p:spPr>
          <a:xfrm>
            <a:off x="339681" y="1248983"/>
            <a:ext cx="6976862" cy="5113180"/>
          </a:xfrm>
          <a:prstGeom prst="rect">
            <a:avLst/>
          </a:prstGeom>
        </p:spPr>
      </p:pic>
      <p:pic>
        <p:nvPicPr>
          <p:cNvPr id="5" name="Picture 4" descr="A white background with black text&#10;&#10;Description automatically generated">
            <a:extLst>
              <a:ext uri="{FF2B5EF4-FFF2-40B4-BE49-F238E27FC236}">
                <a16:creationId xmlns:a16="http://schemas.microsoft.com/office/drawing/2014/main" id="{EF0B7159-5993-3B05-5A66-80C69CDEA250}"/>
              </a:ext>
            </a:extLst>
          </p:cNvPr>
          <p:cNvPicPr>
            <a:picLocks noChangeAspect="1"/>
          </p:cNvPicPr>
          <p:nvPr/>
        </p:nvPicPr>
        <p:blipFill rotWithShape="1">
          <a:blip r:embed="rId4"/>
          <a:srcRect l="6520" t="9768" r="7201" b="20129"/>
          <a:stretch/>
        </p:blipFill>
        <p:spPr>
          <a:xfrm>
            <a:off x="7449660" y="2034862"/>
            <a:ext cx="3007985" cy="2266681"/>
          </a:xfrm>
          <a:prstGeom prst="rect">
            <a:avLst/>
          </a:prstGeom>
        </p:spPr>
      </p:pic>
      <p:sp>
        <p:nvSpPr>
          <p:cNvPr id="6" name="Text Placeholder 2">
            <a:extLst>
              <a:ext uri="{FF2B5EF4-FFF2-40B4-BE49-F238E27FC236}">
                <a16:creationId xmlns:a16="http://schemas.microsoft.com/office/drawing/2014/main" id="{404D6C0F-8BFE-09E5-0834-A7F61892DC15}"/>
              </a:ext>
            </a:extLst>
          </p:cNvPr>
          <p:cNvSpPr txBox="1">
            <a:spLocks/>
          </p:cNvSpPr>
          <p:nvPr/>
        </p:nvSpPr>
        <p:spPr>
          <a:xfrm>
            <a:off x="6774287" y="6465195"/>
            <a:ext cx="2434107" cy="723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Rockingham</a:t>
            </a:r>
          </a:p>
        </p:txBody>
      </p:sp>
    </p:spTree>
    <p:extLst>
      <p:ext uri="{BB962C8B-B14F-4D97-AF65-F5344CB8AC3E}">
        <p14:creationId xmlns:p14="http://schemas.microsoft.com/office/powerpoint/2010/main" val="263940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pPr marL="0" indent="0">
              <a:buNone/>
            </a:pPr>
            <a:r>
              <a:rPr lang="en-US" dirty="0"/>
              <a:t>Planning Framework and Approval agencies</a:t>
            </a:r>
          </a:p>
          <a:p>
            <a:endParaRPr lang="en-US" dirty="0"/>
          </a:p>
          <a:p>
            <a:pPr marL="0" indent="0">
              <a:buNone/>
            </a:pPr>
            <a:r>
              <a:rPr lang="en-AU" dirty="0"/>
              <a:t>The template scope of works says: </a:t>
            </a:r>
          </a:p>
          <a:p>
            <a:r>
              <a:rPr lang="en-AU" dirty="0"/>
              <a:t>Planning instrument requirements and amendments </a:t>
            </a:r>
          </a:p>
          <a:p>
            <a:r>
              <a:rPr lang="en-AU" dirty="0"/>
              <a:t>Approval processes and requirements</a:t>
            </a:r>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9161725" y="2519084"/>
            <a:ext cx="1348263" cy="1259096"/>
          </a:xfrm>
          <a:prstGeom prst="rect">
            <a:avLst/>
          </a:prstGeom>
        </p:spPr>
      </p:pic>
    </p:spTree>
    <p:extLst>
      <p:ext uri="{BB962C8B-B14F-4D97-AF65-F5344CB8AC3E}">
        <p14:creationId xmlns:p14="http://schemas.microsoft.com/office/powerpoint/2010/main" val="252377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hone&#10;&#10;Description automatically generated">
            <a:extLst>
              <a:ext uri="{FF2B5EF4-FFF2-40B4-BE49-F238E27FC236}">
                <a16:creationId xmlns:a16="http://schemas.microsoft.com/office/drawing/2014/main" id="{58A80624-16F2-2C86-93F0-BC18029F806B}"/>
              </a:ext>
            </a:extLst>
          </p:cNvPr>
          <p:cNvPicPr>
            <a:picLocks noChangeAspect="1"/>
          </p:cNvPicPr>
          <p:nvPr/>
        </p:nvPicPr>
        <p:blipFill rotWithShape="1">
          <a:blip r:embed="rId3"/>
          <a:srcRect b="49263"/>
          <a:stretch/>
        </p:blipFill>
        <p:spPr>
          <a:xfrm>
            <a:off x="416491" y="1192212"/>
            <a:ext cx="4172134" cy="5288040"/>
          </a:xfrm>
          <a:prstGeom prst="rect">
            <a:avLst/>
          </a:prstGeom>
        </p:spPr>
      </p:pic>
      <p:pic>
        <p:nvPicPr>
          <p:cNvPr id="5" name="Picture 4" descr="A screenshot of a phone&#10;&#10;Description automatically generated">
            <a:extLst>
              <a:ext uri="{FF2B5EF4-FFF2-40B4-BE49-F238E27FC236}">
                <a16:creationId xmlns:a16="http://schemas.microsoft.com/office/drawing/2014/main" id="{97A1C549-DFDF-4374-FDAA-48EDB7C60109}"/>
              </a:ext>
            </a:extLst>
          </p:cNvPr>
          <p:cNvPicPr>
            <a:picLocks noChangeAspect="1"/>
          </p:cNvPicPr>
          <p:nvPr/>
        </p:nvPicPr>
        <p:blipFill rotWithShape="1">
          <a:blip r:embed="rId3"/>
          <a:srcRect t="50737"/>
          <a:stretch/>
        </p:blipFill>
        <p:spPr>
          <a:xfrm>
            <a:off x="4964277" y="1345830"/>
            <a:ext cx="4172134" cy="5134422"/>
          </a:xfrm>
          <a:prstGeom prst="rect">
            <a:avLst/>
          </a:prstGeom>
        </p:spPr>
      </p:pic>
      <p:sp>
        <p:nvSpPr>
          <p:cNvPr id="6" name="Rectangle 5">
            <a:extLst>
              <a:ext uri="{FF2B5EF4-FFF2-40B4-BE49-F238E27FC236}">
                <a16:creationId xmlns:a16="http://schemas.microsoft.com/office/drawing/2014/main" id="{E2B5B9F5-7D40-6ABA-9EDD-84584DAFD3E5}"/>
              </a:ext>
            </a:extLst>
          </p:cNvPr>
          <p:cNvSpPr/>
          <p:nvPr/>
        </p:nvSpPr>
        <p:spPr>
          <a:xfrm>
            <a:off x="416491" y="3429000"/>
            <a:ext cx="4172134" cy="550572"/>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AD92B5-7D70-D8EB-BB0D-8A78B1A0290D}"/>
              </a:ext>
            </a:extLst>
          </p:cNvPr>
          <p:cNvSpPr/>
          <p:nvPr/>
        </p:nvSpPr>
        <p:spPr>
          <a:xfrm>
            <a:off x="4964278" y="2408348"/>
            <a:ext cx="4172134" cy="1867437"/>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2B0563-ADD8-350F-0EDE-C58362265D23}"/>
              </a:ext>
            </a:extLst>
          </p:cNvPr>
          <p:cNvSpPr/>
          <p:nvPr/>
        </p:nvSpPr>
        <p:spPr>
          <a:xfrm>
            <a:off x="416491" y="5478692"/>
            <a:ext cx="4172134" cy="1001559"/>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25167F43-14ED-B999-71A1-541D4830B57B}"/>
              </a:ext>
            </a:extLst>
          </p:cNvPr>
          <p:cNvSpPr txBox="1">
            <a:spLocks/>
          </p:cNvSpPr>
          <p:nvPr/>
        </p:nvSpPr>
        <p:spPr>
          <a:xfrm>
            <a:off x="6774377" y="6480251"/>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Shire of Gingin</a:t>
            </a:r>
          </a:p>
        </p:txBody>
      </p:sp>
    </p:spTree>
    <p:extLst>
      <p:ext uri="{BB962C8B-B14F-4D97-AF65-F5344CB8AC3E}">
        <p14:creationId xmlns:p14="http://schemas.microsoft.com/office/powerpoint/2010/main" val="1062120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9817100" cy="4543425"/>
          </a:xfrm>
        </p:spPr>
        <p:txBody>
          <a:bodyPr>
            <a:normAutofit/>
          </a:bodyPr>
          <a:lstStyle/>
          <a:p>
            <a:pPr marL="0" indent="0">
              <a:buNone/>
            </a:pPr>
            <a:r>
              <a:rPr lang="en-US" dirty="0"/>
              <a:t>Triggers</a:t>
            </a:r>
          </a:p>
          <a:p>
            <a:endParaRPr lang="en-US" dirty="0"/>
          </a:p>
          <a:p>
            <a:pPr marL="0" indent="0">
              <a:buNone/>
            </a:pPr>
            <a:r>
              <a:rPr lang="en-AU" dirty="0"/>
              <a:t>The template scope of works says: </a:t>
            </a:r>
          </a:p>
          <a:p>
            <a:r>
              <a:rPr lang="en-AU" dirty="0"/>
              <a:t>Trigger points for implementing risk management measures. Monitoring framework to determine if a trigger occurs</a:t>
            </a:r>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8587713" y="1931936"/>
            <a:ext cx="1348263" cy="1259096"/>
          </a:xfrm>
          <a:prstGeom prst="rect">
            <a:avLst/>
          </a:prstGeom>
        </p:spPr>
      </p:pic>
    </p:spTree>
    <p:extLst>
      <p:ext uri="{BB962C8B-B14F-4D97-AF65-F5344CB8AC3E}">
        <p14:creationId xmlns:p14="http://schemas.microsoft.com/office/powerpoint/2010/main" val="2903449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document&#10;&#10;Description automatically generated">
            <a:extLst>
              <a:ext uri="{FF2B5EF4-FFF2-40B4-BE49-F238E27FC236}">
                <a16:creationId xmlns:a16="http://schemas.microsoft.com/office/drawing/2014/main" id="{23E2ABE6-D4C4-1B0F-75CB-0E81B680D5A3}"/>
              </a:ext>
            </a:extLst>
          </p:cNvPr>
          <p:cNvPicPr>
            <a:picLocks noChangeAspect="1"/>
          </p:cNvPicPr>
          <p:nvPr/>
        </p:nvPicPr>
        <p:blipFill rotWithShape="1">
          <a:blip r:embed="rId3"/>
          <a:srcRect t="1" b="61693"/>
          <a:stretch/>
        </p:blipFill>
        <p:spPr>
          <a:xfrm>
            <a:off x="428506" y="4133979"/>
            <a:ext cx="9835417" cy="1450392"/>
          </a:xfrm>
          <a:prstGeom prst="rect">
            <a:avLst/>
          </a:prstGeom>
        </p:spPr>
      </p:pic>
      <p:pic>
        <p:nvPicPr>
          <p:cNvPr id="11" name="Picture 10" descr="A screenshot of a blue and white sheet&#10;&#10;Description automatically generated">
            <a:extLst>
              <a:ext uri="{FF2B5EF4-FFF2-40B4-BE49-F238E27FC236}">
                <a16:creationId xmlns:a16="http://schemas.microsoft.com/office/drawing/2014/main" id="{73C4DAB8-D367-CAFF-A7D7-40939E5B38DF}"/>
              </a:ext>
            </a:extLst>
          </p:cNvPr>
          <p:cNvPicPr>
            <a:picLocks noChangeAspect="1"/>
          </p:cNvPicPr>
          <p:nvPr/>
        </p:nvPicPr>
        <p:blipFill rotWithShape="1">
          <a:blip r:embed="rId4"/>
          <a:srcRect b="89783"/>
          <a:stretch/>
        </p:blipFill>
        <p:spPr>
          <a:xfrm>
            <a:off x="428506" y="1413888"/>
            <a:ext cx="9835415" cy="539013"/>
          </a:xfrm>
          <a:prstGeom prst="rect">
            <a:avLst/>
          </a:prstGeom>
        </p:spPr>
      </p:pic>
      <p:pic>
        <p:nvPicPr>
          <p:cNvPr id="12" name="Picture 11" descr="A screenshot of a blue and white sheet&#10;&#10;Description automatically generated">
            <a:extLst>
              <a:ext uri="{FF2B5EF4-FFF2-40B4-BE49-F238E27FC236}">
                <a16:creationId xmlns:a16="http://schemas.microsoft.com/office/drawing/2014/main" id="{491F9554-19C4-A66E-B3CD-EDC81EEFD222}"/>
              </a:ext>
            </a:extLst>
          </p:cNvPr>
          <p:cNvPicPr>
            <a:picLocks noChangeAspect="1"/>
          </p:cNvPicPr>
          <p:nvPr/>
        </p:nvPicPr>
        <p:blipFill rotWithShape="1">
          <a:blip r:embed="rId4"/>
          <a:srcRect t="17271" b="72513"/>
          <a:stretch/>
        </p:blipFill>
        <p:spPr>
          <a:xfrm>
            <a:off x="428506" y="1890521"/>
            <a:ext cx="9835415" cy="539013"/>
          </a:xfrm>
          <a:prstGeom prst="rect">
            <a:avLst/>
          </a:prstGeom>
        </p:spPr>
      </p:pic>
      <p:pic>
        <p:nvPicPr>
          <p:cNvPr id="13" name="Picture 12" descr="A screenshot of a blue and white sheet&#10;&#10;Description automatically generated">
            <a:extLst>
              <a:ext uri="{FF2B5EF4-FFF2-40B4-BE49-F238E27FC236}">
                <a16:creationId xmlns:a16="http://schemas.microsoft.com/office/drawing/2014/main" id="{9C24858A-F228-2D5C-9159-F35E8B458F36}"/>
              </a:ext>
            </a:extLst>
          </p:cNvPr>
          <p:cNvPicPr>
            <a:picLocks noChangeAspect="1"/>
          </p:cNvPicPr>
          <p:nvPr/>
        </p:nvPicPr>
        <p:blipFill rotWithShape="1">
          <a:blip r:embed="rId4"/>
          <a:srcRect t="72741" b="1219"/>
          <a:stretch/>
        </p:blipFill>
        <p:spPr>
          <a:xfrm>
            <a:off x="428506" y="2811899"/>
            <a:ext cx="9835419" cy="1373790"/>
          </a:xfrm>
          <a:prstGeom prst="rect">
            <a:avLst/>
          </a:prstGeom>
        </p:spPr>
      </p:pic>
      <p:pic>
        <p:nvPicPr>
          <p:cNvPr id="14" name="Picture 13" descr="A screenshot of a blue and white sheet&#10;&#10;Description automatically generated">
            <a:extLst>
              <a:ext uri="{FF2B5EF4-FFF2-40B4-BE49-F238E27FC236}">
                <a16:creationId xmlns:a16="http://schemas.microsoft.com/office/drawing/2014/main" id="{59AE3501-9FF3-A9C1-F5ED-A116D95D29CF}"/>
              </a:ext>
            </a:extLst>
          </p:cNvPr>
          <p:cNvPicPr>
            <a:picLocks noChangeAspect="1"/>
          </p:cNvPicPr>
          <p:nvPr/>
        </p:nvPicPr>
        <p:blipFill rotWithShape="1">
          <a:blip r:embed="rId4"/>
          <a:srcRect t="46317" b="43101"/>
          <a:stretch/>
        </p:blipFill>
        <p:spPr>
          <a:xfrm>
            <a:off x="428507" y="2330926"/>
            <a:ext cx="9835422" cy="558277"/>
          </a:xfrm>
          <a:prstGeom prst="rect">
            <a:avLst/>
          </a:prstGeom>
        </p:spPr>
      </p:pic>
      <p:sp>
        <p:nvSpPr>
          <p:cNvPr id="16" name="Text Placeholder 2">
            <a:extLst>
              <a:ext uri="{FF2B5EF4-FFF2-40B4-BE49-F238E27FC236}">
                <a16:creationId xmlns:a16="http://schemas.microsoft.com/office/drawing/2014/main" id="{37B3110B-753A-0132-2655-A82EEB5FF731}"/>
              </a:ext>
            </a:extLst>
          </p:cNvPr>
          <p:cNvSpPr txBox="1">
            <a:spLocks/>
          </p:cNvSpPr>
          <p:nvPr/>
        </p:nvSpPr>
        <p:spPr>
          <a:xfrm>
            <a:off x="428506" y="6082686"/>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Albany</a:t>
            </a:r>
          </a:p>
        </p:txBody>
      </p:sp>
      <p:sp>
        <p:nvSpPr>
          <p:cNvPr id="17" name="Rectangle 16">
            <a:extLst>
              <a:ext uri="{FF2B5EF4-FFF2-40B4-BE49-F238E27FC236}">
                <a16:creationId xmlns:a16="http://schemas.microsoft.com/office/drawing/2014/main" id="{F1D8ECF1-9CC9-A8B1-CB2A-666EA298941A}"/>
              </a:ext>
            </a:extLst>
          </p:cNvPr>
          <p:cNvSpPr/>
          <p:nvPr/>
        </p:nvSpPr>
        <p:spPr>
          <a:xfrm>
            <a:off x="6999513" y="1458214"/>
            <a:ext cx="2296887" cy="539013"/>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093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389106"/>
            <a:ext cx="4587240" cy="3039894"/>
          </a:xfrm>
        </p:spPr>
        <p:txBody>
          <a:bodyPr/>
          <a:lstStyle/>
          <a:p>
            <a:r>
              <a:rPr lang="en-US" dirty="0"/>
              <a:t>A QUICK FRAMING </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srcRect l="13000" r="13000"/>
          <a:stretch/>
        </p:blipFill>
        <p:spPr>
          <a:xfrm>
            <a:off x="0" y="0"/>
            <a:ext cx="6766560" cy="6858000"/>
          </a:xfrm>
          <a:prstGeom prst="rect">
            <a:avLst/>
          </a:prstGeom>
          <a:effectLst>
            <a:outerShdw sx="1000" sy="1000" algn="ctr" rotWithShape="0">
              <a:srgbClr val="000000">
                <a:alpha val="78965"/>
              </a:srgbClr>
            </a:outerShdw>
            <a:softEdge rad="0"/>
          </a:effectLst>
        </p:spPr>
      </p:pic>
      <p:pic>
        <p:nvPicPr>
          <p:cNvPr id="4" name="Picture 3">
            <a:extLst>
              <a:ext uri="{FF2B5EF4-FFF2-40B4-BE49-F238E27FC236}">
                <a16:creationId xmlns:a16="http://schemas.microsoft.com/office/drawing/2014/main" id="{39DC2841-5BA8-E75D-53C1-B65DFD5574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5941" y="2459600"/>
            <a:ext cx="4038600" cy="4211683"/>
          </a:xfrm>
          <a:prstGeom prst="rect">
            <a:avLst/>
          </a:prstGeom>
        </p:spPr>
      </p:pic>
    </p:spTree>
    <p:extLst>
      <p:ext uri="{BB962C8B-B14F-4D97-AF65-F5344CB8AC3E}">
        <p14:creationId xmlns:p14="http://schemas.microsoft.com/office/powerpoint/2010/main" val="1448677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blue chart with black text&#10;&#10;Description automatically generated with medium confidence">
            <a:extLst>
              <a:ext uri="{FF2B5EF4-FFF2-40B4-BE49-F238E27FC236}">
                <a16:creationId xmlns:a16="http://schemas.microsoft.com/office/drawing/2014/main" id="{3D275175-A1BE-D28A-C748-E7909E7BFC1B}"/>
              </a:ext>
            </a:extLst>
          </p:cNvPr>
          <p:cNvPicPr>
            <a:picLocks noChangeAspect="1"/>
          </p:cNvPicPr>
          <p:nvPr/>
        </p:nvPicPr>
        <p:blipFill rotWithShape="1">
          <a:blip r:embed="rId3"/>
          <a:srcRect b="27778"/>
          <a:stretch/>
        </p:blipFill>
        <p:spPr>
          <a:xfrm>
            <a:off x="426001" y="1360714"/>
            <a:ext cx="9554618" cy="3254829"/>
          </a:xfrm>
          <a:prstGeom prst="rect">
            <a:avLst/>
          </a:prstGeom>
        </p:spPr>
      </p:pic>
      <p:sp>
        <p:nvSpPr>
          <p:cNvPr id="6" name="Text Placeholder 2">
            <a:extLst>
              <a:ext uri="{FF2B5EF4-FFF2-40B4-BE49-F238E27FC236}">
                <a16:creationId xmlns:a16="http://schemas.microsoft.com/office/drawing/2014/main" id="{C4D43CC0-7D0B-D6A8-E4E6-587E086555B7}"/>
              </a:ext>
            </a:extLst>
          </p:cNvPr>
          <p:cNvSpPr txBox="1">
            <a:spLocks/>
          </p:cNvSpPr>
          <p:nvPr/>
        </p:nvSpPr>
        <p:spPr>
          <a:xfrm>
            <a:off x="426001" y="6192016"/>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Albany</a:t>
            </a:r>
          </a:p>
        </p:txBody>
      </p:sp>
    </p:spTree>
    <p:extLst>
      <p:ext uri="{BB962C8B-B14F-4D97-AF65-F5344CB8AC3E}">
        <p14:creationId xmlns:p14="http://schemas.microsoft.com/office/powerpoint/2010/main" val="1978246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4D43CC0-7D0B-D6A8-E4E6-587E086555B7}"/>
              </a:ext>
            </a:extLst>
          </p:cNvPr>
          <p:cNvSpPr txBox="1">
            <a:spLocks/>
          </p:cNvSpPr>
          <p:nvPr/>
        </p:nvSpPr>
        <p:spPr>
          <a:xfrm>
            <a:off x="426001" y="6192016"/>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Albany</a:t>
            </a:r>
          </a:p>
        </p:txBody>
      </p:sp>
      <p:pic>
        <p:nvPicPr>
          <p:cNvPr id="8" name="Picture 7" descr="A white and blue chart with black text&#10;&#10;Description automatically generated">
            <a:extLst>
              <a:ext uri="{FF2B5EF4-FFF2-40B4-BE49-F238E27FC236}">
                <a16:creationId xmlns:a16="http://schemas.microsoft.com/office/drawing/2014/main" id="{E17367CC-093A-1925-FEC3-45AA0B18DE70}"/>
              </a:ext>
            </a:extLst>
          </p:cNvPr>
          <p:cNvPicPr>
            <a:picLocks noChangeAspect="1"/>
          </p:cNvPicPr>
          <p:nvPr/>
        </p:nvPicPr>
        <p:blipFill>
          <a:blip r:embed="rId3"/>
          <a:stretch>
            <a:fillRect/>
          </a:stretch>
        </p:blipFill>
        <p:spPr>
          <a:xfrm>
            <a:off x="426001" y="1312182"/>
            <a:ext cx="9446779" cy="4233636"/>
          </a:xfrm>
          <a:prstGeom prst="rect">
            <a:avLst/>
          </a:prstGeom>
        </p:spPr>
      </p:pic>
    </p:spTree>
    <p:extLst>
      <p:ext uri="{BB962C8B-B14F-4D97-AF65-F5344CB8AC3E}">
        <p14:creationId xmlns:p14="http://schemas.microsoft.com/office/powerpoint/2010/main" val="2613706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9490529" cy="4543425"/>
          </a:xfrm>
        </p:spPr>
        <p:txBody>
          <a:bodyPr>
            <a:normAutofit/>
          </a:bodyPr>
          <a:lstStyle/>
          <a:p>
            <a:pPr marL="0" indent="0">
              <a:buNone/>
            </a:pPr>
            <a:r>
              <a:rPr lang="en-US" dirty="0"/>
              <a:t>Costs</a:t>
            </a:r>
          </a:p>
          <a:p>
            <a:endParaRPr lang="en-US" dirty="0"/>
          </a:p>
          <a:p>
            <a:pPr marL="0" indent="0">
              <a:buNone/>
            </a:pPr>
            <a:r>
              <a:rPr lang="en-AU" dirty="0"/>
              <a:t>The template scope of works says: </a:t>
            </a:r>
          </a:p>
          <a:p>
            <a:r>
              <a:rPr lang="en-AU" dirty="0"/>
              <a:t>Costs associated with implementing selected risk management measures (capital and recurrent costs). </a:t>
            </a:r>
            <a:r>
              <a:rPr lang="en-AU" i="1" dirty="0"/>
              <a:t>Provide a detailed funding proposal</a:t>
            </a:r>
            <a:r>
              <a:rPr lang="en-AU" dirty="0"/>
              <a:t>, based on the Benefit Distribution Analysis, for implementation of chosen risk management measures</a:t>
            </a:r>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8126242" y="1931936"/>
            <a:ext cx="1348263" cy="1259096"/>
          </a:xfrm>
          <a:prstGeom prst="rect">
            <a:avLst/>
          </a:prstGeom>
        </p:spPr>
      </p:pic>
    </p:spTree>
    <p:extLst>
      <p:ext uri="{BB962C8B-B14F-4D97-AF65-F5344CB8AC3E}">
        <p14:creationId xmlns:p14="http://schemas.microsoft.com/office/powerpoint/2010/main" val="12252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192BC5-9D6C-AF9C-2377-D87C0F220BAE}"/>
              </a:ext>
            </a:extLst>
          </p:cNvPr>
          <p:cNvSpPr>
            <a:spLocks noGrp="1"/>
          </p:cNvSpPr>
          <p:nvPr>
            <p:ph type="body" sz="quarter" idx="10"/>
          </p:nvPr>
        </p:nvSpPr>
        <p:spPr>
          <a:xfrm>
            <a:off x="469901" y="2036763"/>
            <a:ext cx="9958614" cy="4543425"/>
          </a:xfrm>
        </p:spPr>
        <p:txBody>
          <a:bodyPr/>
          <a:lstStyle/>
          <a:p>
            <a:pPr marL="0" indent="0">
              <a:buNone/>
            </a:pPr>
            <a:r>
              <a:rPr lang="en-US" dirty="0"/>
              <a:t>Most reviewed CHRMAPs included costs (as already illustrated); </a:t>
            </a:r>
          </a:p>
          <a:p>
            <a:pPr marL="0" indent="0">
              <a:buNone/>
            </a:pPr>
            <a:endParaRPr lang="en-US" dirty="0"/>
          </a:p>
          <a:p>
            <a:pPr marL="0" indent="0">
              <a:buNone/>
            </a:pPr>
            <a:r>
              <a:rPr lang="en-US" dirty="0"/>
              <a:t>however, the phrase ‘</a:t>
            </a:r>
            <a:r>
              <a:rPr lang="en-AU" i="1" dirty="0"/>
              <a:t>Provide a detailed funding proposal</a:t>
            </a:r>
            <a:r>
              <a:rPr lang="en-AU" dirty="0"/>
              <a:t>, based on the Benefit Distribution Analysis’ may not have yet been met for any CHRMAP reviewed</a:t>
            </a:r>
            <a:endParaRPr lang="en-US" dirty="0"/>
          </a:p>
        </p:txBody>
      </p:sp>
    </p:spTree>
    <p:extLst>
      <p:ext uri="{BB962C8B-B14F-4D97-AF65-F5344CB8AC3E}">
        <p14:creationId xmlns:p14="http://schemas.microsoft.com/office/powerpoint/2010/main" val="158169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10029371" cy="4543425"/>
          </a:xfrm>
        </p:spPr>
        <p:txBody>
          <a:bodyPr>
            <a:normAutofit/>
          </a:bodyPr>
          <a:lstStyle/>
          <a:p>
            <a:pPr marL="0" indent="0">
              <a:buNone/>
            </a:pPr>
            <a:r>
              <a:rPr lang="en-US" dirty="0"/>
              <a:t>Performance Indicator</a:t>
            </a:r>
          </a:p>
          <a:p>
            <a:endParaRPr lang="en-US" dirty="0"/>
          </a:p>
          <a:p>
            <a:pPr marL="0" indent="0">
              <a:buNone/>
            </a:pPr>
            <a:r>
              <a:rPr lang="en-AU" dirty="0"/>
              <a:t>The template scope of works says: </a:t>
            </a:r>
          </a:p>
          <a:p>
            <a:r>
              <a:rPr lang="en-AU" dirty="0"/>
              <a:t>What will be the indicators that demonstrate progress of implementation and effectiveness of the risk management measures? </a:t>
            </a:r>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3"/>
          <a:srcRect l="17164" r="7053"/>
          <a:stretch/>
        </p:blipFill>
        <p:spPr>
          <a:xfrm>
            <a:off x="8514215" y="1931936"/>
            <a:ext cx="1348263" cy="1259096"/>
          </a:xfrm>
          <a:prstGeom prst="rect">
            <a:avLst/>
          </a:prstGeom>
        </p:spPr>
      </p:pic>
    </p:spTree>
    <p:extLst>
      <p:ext uri="{BB962C8B-B14F-4D97-AF65-F5344CB8AC3E}">
        <p14:creationId xmlns:p14="http://schemas.microsoft.com/office/powerpoint/2010/main" val="37470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document&#10;&#10;Description automatically generated">
            <a:extLst>
              <a:ext uri="{FF2B5EF4-FFF2-40B4-BE49-F238E27FC236}">
                <a16:creationId xmlns:a16="http://schemas.microsoft.com/office/drawing/2014/main" id="{87C022B8-C3AF-ED41-4B74-5C7DB2B1076D}"/>
              </a:ext>
            </a:extLst>
          </p:cNvPr>
          <p:cNvPicPr>
            <a:picLocks noChangeAspect="1"/>
          </p:cNvPicPr>
          <p:nvPr/>
        </p:nvPicPr>
        <p:blipFill rotWithShape="1">
          <a:blip r:embed="rId3"/>
          <a:srcRect t="80224" r="67070" b="9480"/>
          <a:stretch/>
        </p:blipFill>
        <p:spPr>
          <a:xfrm>
            <a:off x="469900" y="2525305"/>
            <a:ext cx="4254136" cy="512131"/>
          </a:xfrm>
          <a:prstGeom prst="rect">
            <a:avLst/>
          </a:prstGeom>
        </p:spPr>
      </p:pic>
      <p:sp>
        <p:nvSpPr>
          <p:cNvPr id="5" name="Text Placeholder 2">
            <a:extLst>
              <a:ext uri="{FF2B5EF4-FFF2-40B4-BE49-F238E27FC236}">
                <a16:creationId xmlns:a16="http://schemas.microsoft.com/office/drawing/2014/main" id="{E88E0CFE-8C05-BE97-5E41-76F6A4FA5078}"/>
              </a:ext>
            </a:extLst>
          </p:cNvPr>
          <p:cNvSpPr txBox="1">
            <a:spLocks/>
          </p:cNvSpPr>
          <p:nvPr/>
        </p:nvSpPr>
        <p:spPr>
          <a:xfrm>
            <a:off x="428506" y="3197106"/>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Albany</a:t>
            </a:r>
          </a:p>
        </p:txBody>
      </p:sp>
      <p:pic>
        <p:nvPicPr>
          <p:cNvPr id="7" name="Picture 6">
            <a:extLst>
              <a:ext uri="{FF2B5EF4-FFF2-40B4-BE49-F238E27FC236}">
                <a16:creationId xmlns:a16="http://schemas.microsoft.com/office/drawing/2014/main" id="{81FFB41D-7A0E-A0D1-45B7-7BE9EC6ED787}"/>
              </a:ext>
            </a:extLst>
          </p:cNvPr>
          <p:cNvPicPr>
            <a:picLocks noChangeAspect="1"/>
          </p:cNvPicPr>
          <p:nvPr/>
        </p:nvPicPr>
        <p:blipFill>
          <a:blip r:embed="rId4"/>
          <a:stretch>
            <a:fillRect/>
          </a:stretch>
        </p:blipFill>
        <p:spPr>
          <a:xfrm>
            <a:off x="428506" y="4250231"/>
            <a:ext cx="8757058" cy="568640"/>
          </a:xfrm>
          <a:prstGeom prst="rect">
            <a:avLst/>
          </a:prstGeom>
        </p:spPr>
      </p:pic>
      <p:sp>
        <p:nvSpPr>
          <p:cNvPr id="8" name="Text Placeholder 2">
            <a:extLst>
              <a:ext uri="{FF2B5EF4-FFF2-40B4-BE49-F238E27FC236}">
                <a16:creationId xmlns:a16="http://schemas.microsoft.com/office/drawing/2014/main" id="{E4B26BC3-9F42-937B-2227-E46881CE3347}"/>
              </a:ext>
            </a:extLst>
          </p:cNvPr>
          <p:cNvSpPr txBox="1">
            <a:spLocks/>
          </p:cNvSpPr>
          <p:nvPr/>
        </p:nvSpPr>
        <p:spPr>
          <a:xfrm>
            <a:off x="469900" y="5314765"/>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Shire of Gingin</a:t>
            </a:r>
          </a:p>
        </p:txBody>
      </p:sp>
      <p:pic>
        <p:nvPicPr>
          <p:cNvPr id="9" name="Picture 8" descr="A screenshot of a document&#10;&#10;Description automatically generated">
            <a:extLst>
              <a:ext uri="{FF2B5EF4-FFF2-40B4-BE49-F238E27FC236}">
                <a16:creationId xmlns:a16="http://schemas.microsoft.com/office/drawing/2014/main" id="{121699BA-EF23-BCA2-B5BF-BB72388D8CD6}"/>
              </a:ext>
            </a:extLst>
          </p:cNvPr>
          <p:cNvPicPr>
            <a:picLocks noChangeAspect="1"/>
          </p:cNvPicPr>
          <p:nvPr/>
        </p:nvPicPr>
        <p:blipFill rotWithShape="1">
          <a:blip r:embed="rId3"/>
          <a:srcRect l="43443" t="80224" r="-1" b="9480"/>
          <a:stretch/>
        </p:blipFill>
        <p:spPr>
          <a:xfrm>
            <a:off x="2950028" y="2521455"/>
            <a:ext cx="7306663" cy="512131"/>
          </a:xfrm>
          <a:prstGeom prst="rect">
            <a:avLst/>
          </a:prstGeom>
        </p:spPr>
      </p:pic>
    </p:spTree>
    <p:extLst>
      <p:ext uri="{BB962C8B-B14F-4D97-AF65-F5344CB8AC3E}">
        <p14:creationId xmlns:p14="http://schemas.microsoft.com/office/powerpoint/2010/main" val="2301415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pPr marL="0" indent="0">
              <a:buNone/>
            </a:pPr>
            <a:r>
              <a:rPr lang="en-US" dirty="0"/>
              <a:t>Communication and </a:t>
            </a:r>
            <a:r>
              <a:rPr lang="en-US" i="1" dirty="0"/>
              <a:t>Monitoring</a:t>
            </a:r>
          </a:p>
          <a:p>
            <a:endParaRPr lang="en-US" dirty="0"/>
          </a:p>
          <a:p>
            <a:pPr marL="0" indent="0">
              <a:buNone/>
            </a:pPr>
            <a:r>
              <a:rPr lang="en-AU" dirty="0"/>
              <a:t>The template scope of works says: </a:t>
            </a:r>
          </a:p>
          <a:p>
            <a:pPr lvl="0">
              <a:spcAft>
                <a:spcPts val="800"/>
              </a:spcAft>
            </a:pPr>
            <a:r>
              <a:rPr lang="en-AU" dirty="0"/>
              <a:t>Who will need to be informed during and at completion of implementation of the risk management measures and how will the implementation be monitored and how frequently?</a:t>
            </a:r>
          </a:p>
          <a:p>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3"/>
          <a:srcRect l="17164" r="7053"/>
          <a:stretch/>
        </p:blipFill>
        <p:spPr>
          <a:xfrm>
            <a:off x="9161725" y="2519084"/>
            <a:ext cx="1348263" cy="1259096"/>
          </a:xfrm>
          <a:prstGeom prst="rect">
            <a:avLst/>
          </a:prstGeom>
        </p:spPr>
      </p:pic>
    </p:spTree>
    <p:extLst>
      <p:ext uri="{BB962C8B-B14F-4D97-AF65-F5344CB8AC3E}">
        <p14:creationId xmlns:p14="http://schemas.microsoft.com/office/powerpoint/2010/main" val="29443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DBC60C2E-FF33-5056-79BF-A5A24EFD42AE}"/>
              </a:ext>
            </a:extLst>
          </p:cNvPr>
          <p:cNvPicPr>
            <a:picLocks noChangeAspect="1"/>
          </p:cNvPicPr>
          <p:nvPr/>
        </p:nvPicPr>
        <p:blipFill>
          <a:blip r:embed="rId3"/>
          <a:stretch>
            <a:fillRect/>
          </a:stretch>
        </p:blipFill>
        <p:spPr>
          <a:xfrm>
            <a:off x="512535" y="1514929"/>
            <a:ext cx="9221499" cy="1195614"/>
          </a:xfrm>
          <a:prstGeom prst="rect">
            <a:avLst/>
          </a:prstGeom>
        </p:spPr>
      </p:pic>
      <p:sp>
        <p:nvSpPr>
          <p:cNvPr id="5" name="Text Placeholder 2">
            <a:extLst>
              <a:ext uri="{FF2B5EF4-FFF2-40B4-BE49-F238E27FC236}">
                <a16:creationId xmlns:a16="http://schemas.microsoft.com/office/drawing/2014/main" id="{F10BC99F-800E-217A-24B0-F5C15282A033}"/>
              </a:ext>
            </a:extLst>
          </p:cNvPr>
          <p:cNvSpPr txBox="1">
            <a:spLocks/>
          </p:cNvSpPr>
          <p:nvPr/>
        </p:nvSpPr>
        <p:spPr>
          <a:xfrm>
            <a:off x="6996348" y="1216031"/>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Town of Cambridge</a:t>
            </a:r>
          </a:p>
        </p:txBody>
      </p:sp>
      <p:sp>
        <p:nvSpPr>
          <p:cNvPr id="6" name="Text Placeholder 2">
            <a:extLst>
              <a:ext uri="{FF2B5EF4-FFF2-40B4-BE49-F238E27FC236}">
                <a16:creationId xmlns:a16="http://schemas.microsoft.com/office/drawing/2014/main" id="{65E8F1F7-503A-1862-B3FE-F06D35308075}"/>
              </a:ext>
            </a:extLst>
          </p:cNvPr>
          <p:cNvSpPr txBox="1">
            <a:spLocks/>
          </p:cNvSpPr>
          <p:nvPr/>
        </p:nvSpPr>
        <p:spPr>
          <a:xfrm>
            <a:off x="4004776" y="4129782"/>
            <a:ext cx="2237015" cy="2719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Source: Shire of Gingin</a:t>
            </a:r>
          </a:p>
        </p:txBody>
      </p:sp>
      <p:pic>
        <p:nvPicPr>
          <p:cNvPr id="8" name="Picture 7" descr="A blue and white box with text&#10;&#10;Description automatically generated">
            <a:extLst>
              <a:ext uri="{FF2B5EF4-FFF2-40B4-BE49-F238E27FC236}">
                <a16:creationId xmlns:a16="http://schemas.microsoft.com/office/drawing/2014/main" id="{F0D38207-E40C-3612-2733-12BB3EAB004D}"/>
              </a:ext>
            </a:extLst>
          </p:cNvPr>
          <p:cNvPicPr>
            <a:picLocks noChangeAspect="1"/>
          </p:cNvPicPr>
          <p:nvPr/>
        </p:nvPicPr>
        <p:blipFill>
          <a:blip r:embed="rId4"/>
          <a:stretch>
            <a:fillRect/>
          </a:stretch>
        </p:blipFill>
        <p:spPr>
          <a:xfrm>
            <a:off x="512535" y="2940488"/>
            <a:ext cx="6845300" cy="952500"/>
          </a:xfrm>
          <a:prstGeom prst="rect">
            <a:avLst/>
          </a:prstGeom>
        </p:spPr>
      </p:pic>
      <p:pic>
        <p:nvPicPr>
          <p:cNvPr id="10" name="Picture 9" descr="A white text on a blue background&#10;&#10;Description automatically generated">
            <a:extLst>
              <a:ext uri="{FF2B5EF4-FFF2-40B4-BE49-F238E27FC236}">
                <a16:creationId xmlns:a16="http://schemas.microsoft.com/office/drawing/2014/main" id="{20D7D494-6271-6313-9C7E-25C33D432897}"/>
              </a:ext>
            </a:extLst>
          </p:cNvPr>
          <p:cNvPicPr>
            <a:picLocks noChangeAspect="1"/>
          </p:cNvPicPr>
          <p:nvPr/>
        </p:nvPicPr>
        <p:blipFill>
          <a:blip r:embed="rId5"/>
          <a:stretch>
            <a:fillRect/>
          </a:stretch>
        </p:blipFill>
        <p:spPr>
          <a:xfrm>
            <a:off x="512535" y="3936532"/>
            <a:ext cx="3416300" cy="2362200"/>
          </a:xfrm>
          <a:prstGeom prst="rect">
            <a:avLst/>
          </a:prstGeom>
        </p:spPr>
      </p:pic>
      <p:pic>
        <p:nvPicPr>
          <p:cNvPr id="12" name="Picture 11" descr="A close up of a text&#10;&#10;Description automatically generated">
            <a:extLst>
              <a:ext uri="{FF2B5EF4-FFF2-40B4-BE49-F238E27FC236}">
                <a16:creationId xmlns:a16="http://schemas.microsoft.com/office/drawing/2014/main" id="{719ADCAB-AC73-C130-1586-50092023D35F}"/>
              </a:ext>
            </a:extLst>
          </p:cNvPr>
          <p:cNvPicPr>
            <a:picLocks noChangeAspect="1"/>
          </p:cNvPicPr>
          <p:nvPr/>
        </p:nvPicPr>
        <p:blipFill>
          <a:blip r:embed="rId6"/>
          <a:stretch>
            <a:fillRect/>
          </a:stretch>
        </p:blipFill>
        <p:spPr>
          <a:xfrm>
            <a:off x="6586767" y="4615944"/>
            <a:ext cx="3352800" cy="1168400"/>
          </a:xfrm>
          <a:prstGeom prst="rect">
            <a:avLst/>
          </a:prstGeom>
        </p:spPr>
      </p:pic>
    </p:spTree>
    <p:extLst>
      <p:ext uri="{BB962C8B-B14F-4D97-AF65-F5344CB8AC3E}">
        <p14:creationId xmlns:p14="http://schemas.microsoft.com/office/powerpoint/2010/main" val="26174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white background&#10;&#10;Description automatically generated">
            <a:extLst>
              <a:ext uri="{FF2B5EF4-FFF2-40B4-BE49-F238E27FC236}">
                <a16:creationId xmlns:a16="http://schemas.microsoft.com/office/drawing/2014/main" id="{1DFDEF11-3128-1A4C-3B69-A251F7BAA021}"/>
              </a:ext>
            </a:extLst>
          </p:cNvPr>
          <p:cNvPicPr>
            <a:picLocks noChangeAspect="1"/>
          </p:cNvPicPr>
          <p:nvPr/>
        </p:nvPicPr>
        <p:blipFill>
          <a:blip r:embed="rId2"/>
          <a:stretch>
            <a:fillRect/>
          </a:stretch>
        </p:blipFill>
        <p:spPr>
          <a:xfrm>
            <a:off x="1155699" y="1445985"/>
            <a:ext cx="6403341" cy="4660023"/>
          </a:xfrm>
          <a:prstGeom prst="rect">
            <a:avLst/>
          </a:prstGeom>
        </p:spPr>
      </p:pic>
      <p:sp>
        <p:nvSpPr>
          <p:cNvPr id="6" name="Text Placeholder 2">
            <a:extLst>
              <a:ext uri="{FF2B5EF4-FFF2-40B4-BE49-F238E27FC236}">
                <a16:creationId xmlns:a16="http://schemas.microsoft.com/office/drawing/2014/main" id="{CE06F3E9-9C8F-7B4E-3D50-953A13AB0F9E}"/>
              </a:ext>
            </a:extLst>
          </p:cNvPr>
          <p:cNvSpPr txBox="1">
            <a:spLocks/>
          </p:cNvSpPr>
          <p:nvPr/>
        </p:nvSpPr>
        <p:spPr>
          <a:xfrm>
            <a:off x="1155699" y="6153543"/>
            <a:ext cx="2237015" cy="2719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Shire of Gingin</a:t>
            </a:r>
          </a:p>
        </p:txBody>
      </p:sp>
    </p:spTree>
    <p:extLst>
      <p:ext uri="{BB962C8B-B14F-4D97-AF65-F5344CB8AC3E}">
        <p14:creationId xmlns:p14="http://schemas.microsoft.com/office/powerpoint/2010/main" val="938138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r>
              <a:rPr lang="en-US" dirty="0"/>
              <a:t>Gannt chart</a:t>
            </a:r>
          </a:p>
          <a:p>
            <a:r>
              <a:rPr lang="en-US" dirty="0"/>
              <a:t>Medium to long term implementation</a:t>
            </a:r>
          </a:p>
          <a:p>
            <a:r>
              <a:rPr lang="en-US" dirty="0"/>
              <a:t>Land Use Planning Instruments</a:t>
            </a:r>
          </a:p>
          <a:p>
            <a:r>
              <a:rPr lang="en-US" dirty="0"/>
              <a:t>Discretionary Decision-Making and the Precautionary Principle</a:t>
            </a:r>
          </a:p>
          <a:p>
            <a:r>
              <a:rPr lang="en-US" dirty="0"/>
              <a:t>Funding Implementation</a:t>
            </a:r>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9161725" y="2519084"/>
            <a:ext cx="1348263" cy="1259096"/>
          </a:xfrm>
          <a:prstGeom prst="rect">
            <a:avLst/>
          </a:prstGeom>
        </p:spPr>
      </p:pic>
    </p:spTree>
    <p:extLst>
      <p:ext uri="{BB962C8B-B14F-4D97-AF65-F5344CB8AC3E}">
        <p14:creationId xmlns:p14="http://schemas.microsoft.com/office/powerpoint/2010/main" val="67018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EA37-5F94-291F-C76B-B137B2E8EB3E}"/>
              </a:ext>
            </a:extLst>
          </p:cNvPr>
          <p:cNvSpPr>
            <a:spLocks noGrp="1"/>
          </p:cNvSpPr>
          <p:nvPr>
            <p:ph type="title"/>
          </p:nvPr>
        </p:nvSpPr>
        <p:spPr/>
        <p:txBody>
          <a:bodyPr/>
          <a:lstStyle/>
          <a:p>
            <a:r>
              <a:rPr lang="en-US" dirty="0"/>
              <a:t>WHAT IS CHRMAP</a:t>
            </a:r>
          </a:p>
        </p:txBody>
      </p:sp>
      <p:sp>
        <p:nvSpPr>
          <p:cNvPr id="3" name="Text Placeholder 2">
            <a:extLst>
              <a:ext uri="{FF2B5EF4-FFF2-40B4-BE49-F238E27FC236}">
                <a16:creationId xmlns:a16="http://schemas.microsoft.com/office/drawing/2014/main" id="{D971B7FC-D35C-460F-4160-798E171BFDF3}"/>
              </a:ext>
            </a:extLst>
          </p:cNvPr>
          <p:cNvSpPr>
            <a:spLocks noGrp="1"/>
          </p:cNvSpPr>
          <p:nvPr>
            <p:ph type="body" sz="quarter" idx="10"/>
          </p:nvPr>
        </p:nvSpPr>
        <p:spPr/>
        <p:txBody>
          <a:bodyPr/>
          <a:lstStyle/>
          <a:p>
            <a:r>
              <a:rPr lang="en-US" b="1" dirty="0"/>
              <a:t>C</a:t>
            </a:r>
            <a:r>
              <a:rPr lang="en-US" dirty="0"/>
              <a:t>oastal </a:t>
            </a:r>
            <a:r>
              <a:rPr lang="en-US" b="1" dirty="0"/>
              <a:t>H</a:t>
            </a:r>
            <a:r>
              <a:rPr lang="en-US" dirty="0"/>
              <a:t>azard</a:t>
            </a:r>
          </a:p>
          <a:p>
            <a:pPr lvl="1"/>
            <a:r>
              <a:rPr lang="en-US" dirty="0"/>
              <a:t>What are they</a:t>
            </a:r>
          </a:p>
          <a:p>
            <a:r>
              <a:rPr lang="en-US" b="1" dirty="0"/>
              <a:t>R</a:t>
            </a:r>
            <a:r>
              <a:rPr lang="en-US" dirty="0"/>
              <a:t>isk </a:t>
            </a:r>
            <a:r>
              <a:rPr lang="en-US" b="1" dirty="0"/>
              <a:t>M</a:t>
            </a:r>
            <a:r>
              <a:rPr lang="en-US" dirty="0"/>
              <a:t>anagement</a:t>
            </a:r>
          </a:p>
          <a:p>
            <a:pPr lvl="1"/>
            <a:r>
              <a:rPr lang="en-US" dirty="0"/>
              <a:t>What are we responding to / what are we concerned about</a:t>
            </a:r>
          </a:p>
          <a:p>
            <a:r>
              <a:rPr lang="en-US" b="1" dirty="0"/>
              <a:t>A</a:t>
            </a:r>
            <a:r>
              <a:rPr lang="en-US" dirty="0"/>
              <a:t>daptation</a:t>
            </a:r>
          </a:p>
          <a:p>
            <a:pPr lvl="1"/>
            <a:r>
              <a:rPr lang="en-US" dirty="0"/>
              <a:t>What are the options to respond</a:t>
            </a:r>
          </a:p>
          <a:p>
            <a:r>
              <a:rPr lang="en-US" b="1" dirty="0"/>
              <a:t>P</a:t>
            </a:r>
            <a:r>
              <a:rPr lang="en-US" dirty="0"/>
              <a:t>lan</a:t>
            </a:r>
          </a:p>
          <a:p>
            <a:pPr lvl="1"/>
            <a:r>
              <a:rPr lang="en-US" dirty="0"/>
              <a:t>What do we do next</a:t>
            </a:r>
          </a:p>
        </p:txBody>
      </p:sp>
      <p:sp>
        <p:nvSpPr>
          <p:cNvPr id="4" name="Oval 3">
            <a:extLst>
              <a:ext uri="{FF2B5EF4-FFF2-40B4-BE49-F238E27FC236}">
                <a16:creationId xmlns:a16="http://schemas.microsoft.com/office/drawing/2014/main" id="{2CDB82C1-A304-0BC6-9777-991EF7777E8D}"/>
              </a:ext>
            </a:extLst>
          </p:cNvPr>
          <p:cNvSpPr/>
          <p:nvPr/>
        </p:nvSpPr>
        <p:spPr>
          <a:xfrm>
            <a:off x="302260" y="4521199"/>
            <a:ext cx="4236720" cy="1310641"/>
          </a:xfrm>
          <a:prstGeom prst="ellipse">
            <a:avLst/>
          </a:prstGeom>
          <a:noFill/>
          <a:ln w="38100">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53C421E-5FF4-4A84-B5AE-6EADAFE693FC}"/>
              </a:ext>
            </a:extLst>
          </p:cNvPr>
          <p:cNvCxnSpPr>
            <a:cxnSpLocks/>
          </p:cNvCxnSpPr>
          <p:nvPr/>
        </p:nvCxnSpPr>
        <p:spPr>
          <a:xfrm flipH="1">
            <a:off x="4655127" y="5176519"/>
            <a:ext cx="1633914" cy="0"/>
          </a:xfrm>
          <a:prstGeom prst="straightConnector1">
            <a:avLst/>
          </a:prstGeom>
          <a:ln w="38100">
            <a:solidFill>
              <a:srgbClr val="8B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EE88164E-88A8-8FB9-7684-3B47FF9E048F}"/>
              </a:ext>
            </a:extLst>
          </p:cNvPr>
          <p:cNvSpPr txBox="1">
            <a:spLocks/>
          </p:cNvSpPr>
          <p:nvPr/>
        </p:nvSpPr>
        <p:spPr>
          <a:xfrm>
            <a:off x="6289041" y="4788586"/>
            <a:ext cx="4013200" cy="1896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0000"/>
                </a:solidFill>
              </a:rPr>
              <a:t>May be the last word, but it’s not the least….</a:t>
            </a:r>
            <a:endParaRPr lang="en-US" dirty="0">
              <a:solidFill>
                <a:srgbClr val="8B0000"/>
              </a:solidFill>
            </a:endParaRPr>
          </a:p>
        </p:txBody>
      </p:sp>
    </p:spTree>
    <p:extLst>
      <p:ext uri="{BB962C8B-B14F-4D97-AF65-F5344CB8AC3E}">
        <p14:creationId xmlns:p14="http://schemas.microsoft.com/office/powerpoint/2010/main" val="35362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9588500" cy="4543425"/>
          </a:xfrm>
        </p:spPr>
        <p:txBody>
          <a:bodyPr>
            <a:normAutofit/>
          </a:bodyPr>
          <a:lstStyle/>
          <a:p>
            <a:pPr marL="0" indent="0">
              <a:buNone/>
            </a:pPr>
            <a:r>
              <a:rPr lang="en-US" dirty="0"/>
              <a:t>Gannt chart</a:t>
            </a:r>
          </a:p>
          <a:p>
            <a:endParaRPr lang="en-US" dirty="0"/>
          </a:p>
          <a:p>
            <a:pPr marL="0" indent="0">
              <a:buNone/>
            </a:pPr>
            <a:r>
              <a:rPr lang="en-AU" dirty="0"/>
              <a:t>The template scope of works says: </a:t>
            </a:r>
            <a:endParaRPr lang="en-US" dirty="0"/>
          </a:p>
          <a:p>
            <a:pPr>
              <a:spcAft>
                <a:spcPts val="800"/>
              </a:spcAft>
            </a:pPr>
            <a:r>
              <a:rPr lang="en-AU" dirty="0"/>
              <a:t>As part of the short-term implementation plan, it can be helpful to formulate a Gantt chart .</a:t>
            </a:r>
          </a:p>
          <a:p>
            <a:pPr>
              <a:spcAft>
                <a:spcPts val="800"/>
              </a:spcAft>
            </a:pPr>
            <a:r>
              <a:rPr lang="en-AU" dirty="0"/>
              <a:t>Of particular importance in the short-term is the establishment of the necessary controls… other planning instruments… commencement of budgeting for required risk management measures</a:t>
            </a:r>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8265412" y="2036763"/>
            <a:ext cx="1348263" cy="1259096"/>
          </a:xfrm>
          <a:prstGeom prst="rect">
            <a:avLst/>
          </a:prstGeom>
        </p:spPr>
      </p:pic>
    </p:spTree>
    <p:extLst>
      <p:ext uri="{BB962C8B-B14F-4D97-AF65-F5344CB8AC3E}">
        <p14:creationId xmlns:p14="http://schemas.microsoft.com/office/powerpoint/2010/main" val="3995316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1D600F-4CDD-7C6A-91DA-7A7A93D933C5}"/>
              </a:ext>
            </a:extLst>
          </p:cNvPr>
          <p:cNvPicPr>
            <a:picLocks noChangeAspect="1"/>
          </p:cNvPicPr>
          <p:nvPr/>
        </p:nvPicPr>
        <p:blipFill rotWithShape="1">
          <a:blip r:embed="rId3"/>
          <a:srcRect b="2746"/>
          <a:stretch/>
        </p:blipFill>
        <p:spPr>
          <a:xfrm>
            <a:off x="454388" y="1112565"/>
            <a:ext cx="8003812" cy="5375321"/>
          </a:xfrm>
          <a:prstGeom prst="rect">
            <a:avLst/>
          </a:prstGeom>
        </p:spPr>
      </p:pic>
      <p:sp>
        <p:nvSpPr>
          <p:cNvPr id="7" name="Text Placeholder 2">
            <a:extLst>
              <a:ext uri="{FF2B5EF4-FFF2-40B4-BE49-F238E27FC236}">
                <a16:creationId xmlns:a16="http://schemas.microsoft.com/office/drawing/2014/main" id="{D2DB32AC-2816-F222-C378-116ADC4D66D8}"/>
              </a:ext>
            </a:extLst>
          </p:cNvPr>
          <p:cNvSpPr txBox="1">
            <a:spLocks/>
          </p:cNvSpPr>
          <p:nvPr/>
        </p:nvSpPr>
        <p:spPr>
          <a:xfrm>
            <a:off x="8458201" y="2877924"/>
            <a:ext cx="1894114" cy="55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Shire of Ashburton</a:t>
            </a:r>
          </a:p>
        </p:txBody>
      </p:sp>
    </p:spTree>
    <p:extLst>
      <p:ext uri="{BB962C8B-B14F-4D97-AF65-F5344CB8AC3E}">
        <p14:creationId xmlns:p14="http://schemas.microsoft.com/office/powerpoint/2010/main" val="413284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C48975-4CB7-4492-13A8-0FF54C9F8576}"/>
              </a:ext>
            </a:extLst>
          </p:cNvPr>
          <p:cNvSpPr>
            <a:spLocks noGrp="1"/>
          </p:cNvSpPr>
          <p:nvPr>
            <p:ph type="title"/>
          </p:nvPr>
        </p:nvSpPr>
        <p:spPr>
          <a:xfrm>
            <a:off x="469900" y="1168736"/>
            <a:ext cx="10869500" cy="763200"/>
          </a:xfrm>
        </p:spPr>
        <p:txBody>
          <a:bodyPr/>
          <a:lstStyle/>
          <a:p>
            <a:r>
              <a:rPr lang="en-US" dirty="0"/>
              <a:t>The CHRMAP Guidelines say…</a:t>
            </a:r>
          </a:p>
        </p:txBody>
      </p:sp>
      <p:sp>
        <p:nvSpPr>
          <p:cNvPr id="4" name="Text Placeholder 2">
            <a:extLst>
              <a:ext uri="{FF2B5EF4-FFF2-40B4-BE49-F238E27FC236}">
                <a16:creationId xmlns:a16="http://schemas.microsoft.com/office/drawing/2014/main" id="{EAF28054-A23A-1616-F69B-70981EE011A9}"/>
              </a:ext>
            </a:extLst>
          </p:cNvPr>
          <p:cNvSpPr>
            <a:spLocks noGrp="1"/>
          </p:cNvSpPr>
          <p:nvPr>
            <p:ph type="body" sz="quarter" idx="10"/>
          </p:nvPr>
        </p:nvSpPr>
        <p:spPr>
          <a:xfrm>
            <a:off x="469900" y="2493818"/>
            <a:ext cx="9588500" cy="4086370"/>
          </a:xfrm>
        </p:spPr>
        <p:txBody>
          <a:bodyPr>
            <a:normAutofit/>
          </a:bodyPr>
          <a:lstStyle/>
          <a:p>
            <a:pPr marL="0" indent="0">
              <a:buNone/>
            </a:pPr>
            <a:r>
              <a:rPr lang="en-AU" dirty="0"/>
              <a:t>Notwithstanding – the </a:t>
            </a:r>
            <a:r>
              <a:rPr lang="en-AU" dirty="0" err="1"/>
              <a:t>gannt</a:t>
            </a:r>
            <a:r>
              <a:rPr lang="en-AU" dirty="0"/>
              <a:t> chart or tabling exercise is excellent for:</a:t>
            </a:r>
          </a:p>
          <a:p>
            <a:r>
              <a:rPr lang="en-AU" dirty="0"/>
              <a:t>Understanding steps and stages for delivering</a:t>
            </a:r>
          </a:p>
          <a:p>
            <a:r>
              <a:rPr lang="en-AU" dirty="0"/>
              <a:t>Understanding predecessors</a:t>
            </a:r>
          </a:p>
          <a:p>
            <a:r>
              <a:rPr lang="en-AU" dirty="0"/>
              <a:t>Setting a mindset for each action (how long, how many involved etc)</a:t>
            </a:r>
          </a:p>
          <a:p>
            <a:endParaRPr lang="en-AU" dirty="0"/>
          </a:p>
        </p:txBody>
      </p:sp>
    </p:spTree>
    <p:extLst>
      <p:ext uri="{BB962C8B-B14F-4D97-AF65-F5344CB8AC3E}">
        <p14:creationId xmlns:p14="http://schemas.microsoft.com/office/powerpoint/2010/main" val="299079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DE59-409F-794C-E507-4AD8D5F640E3}"/>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73155450-F3BA-5582-DB1D-D8FC8A0FA662}"/>
              </a:ext>
            </a:extLst>
          </p:cNvPr>
          <p:cNvSpPr>
            <a:spLocks noGrp="1"/>
          </p:cNvSpPr>
          <p:nvPr>
            <p:ph type="body" sz="quarter" idx="10"/>
          </p:nvPr>
        </p:nvSpPr>
        <p:spPr>
          <a:xfrm>
            <a:off x="469900" y="2036763"/>
            <a:ext cx="9217025" cy="4543425"/>
          </a:xfrm>
        </p:spPr>
        <p:txBody>
          <a:bodyPr/>
          <a:lstStyle/>
          <a:p>
            <a:pPr marL="0" indent="0">
              <a:buNone/>
            </a:pPr>
            <a:r>
              <a:rPr lang="en-AU" dirty="0"/>
              <a:t>Medium and long-term Implementation Plan</a:t>
            </a:r>
          </a:p>
          <a:p>
            <a:endParaRPr lang="en-US" dirty="0"/>
          </a:p>
          <a:p>
            <a:pPr marL="0" indent="0">
              <a:buNone/>
            </a:pPr>
            <a:r>
              <a:rPr lang="en-AU" dirty="0"/>
              <a:t>The template scope of works says: </a:t>
            </a:r>
          </a:p>
          <a:p>
            <a:r>
              <a:rPr lang="en-AU" dirty="0"/>
              <a:t>Develop medium-term (25 – 50 years) and long-term (50 – 100 years) strategic implementation plans </a:t>
            </a:r>
            <a:endParaRPr lang="en-US" dirty="0"/>
          </a:p>
        </p:txBody>
      </p:sp>
      <p:pic>
        <p:nvPicPr>
          <p:cNvPr id="4" name="Picture 3">
            <a:extLst>
              <a:ext uri="{FF2B5EF4-FFF2-40B4-BE49-F238E27FC236}">
                <a16:creationId xmlns:a16="http://schemas.microsoft.com/office/drawing/2014/main" id="{F5E35FDC-3459-F07F-B707-867C2D6E0379}"/>
              </a:ext>
            </a:extLst>
          </p:cNvPr>
          <p:cNvPicPr>
            <a:picLocks noChangeAspect="1"/>
          </p:cNvPicPr>
          <p:nvPr/>
        </p:nvPicPr>
        <p:blipFill rotWithShape="1">
          <a:blip r:embed="rId2"/>
          <a:srcRect l="17164" r="7053"/>
          <a:stretch/>
        </p:blipFill>
        <p:spPr>
          <a:xfrm>
            <a:off x="8707445" y="1931936"/>
            <a:ext cx="1348263" cy="1259096"/>
          </a:xfrm>
          <a:prstGeom prst="rect">
            <a:avLst/>
          </a:prstGeom>
        </p:spPr>
      </p:pic>
    </p:spTree>
    <p:extLst>
      <p:ext uri="{BB962C8B-B14F-4D97-AF65-F5344CB8AC3E}">
        <p14:creationId xmlns:p14="http://schemas.microsoft.com/office/powerpoint/2010/main" val="2968923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document&#10;&#10;Description automatically generated">
            <a:extLst>
              <a:ext uri="{FF2B5EF4-FFF2-40B4-BE49-F238E27FC236}">
                <a16:creationId xmlns:a16="http://schemas.microsoft.com/office/drawing/2014/main" id="{C16DA849-DF09-FDD9-2091-605FBE60BFFC}"/>
              </a:ext>
            </a:extLst>
          </p:cNvPr>
          <p:cNvPicPr>
            <a:picLocks noChangeAspect="1"/>
          </p:cNvPicPr>
          <p:nvPr/>
        </p:nvPicPr>
        <p:blipFill>
          <a:blip r:embed="rId3"/>
          <a:stretch>
            <a:fillRect/>
          </a:stretch>
        </p:blipFill>
        <p:spPr>
          <a:xfrm>
            <a:off x="430212" y="1243012"/>
            <a:ext cx="9404162" cy="4257676"/>
          </a:xfrm>
          <a:prstGeom prst="rect">
            <a:avLst/>
          </a:prstGeom>
        </p:spPr>
      </p:pic>
      <p:sp>
        <p:nvSpPr>
          <p:cNvPr id="5" name="Text Placeholder 2">
            <a:extLst>
              <a:ext uri="{FF2B5EF4-FFF2-40B4-BE49-F238E27FC236}">
                <a16:creationId xmlns:a16="http://schemas.microsoft.com/office/drawing/2014/main" id="{0F706EC2-61AC-320B-C839-BF6854639325}"/>
              </a:ext>
            </a:extLst>
          </p:cNvPr>
          <p:cNvSpPr txBox="1">
            <a:spLocks/>
          </p:cNvSpPr>
          <p:nvPr/>
        </p:nvSpPr>
        <p:spPr>
          <a:xfrm>
            <a:off x="573087" y="6085251"/>
            <a:ext cx="2257424" cy="55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Shire of Murray</a:t>
            </a:r>
          </a:p>
        </p:txBody>
      </p:sp>
      <p:sp>
        <p:nvSpPr>
          <p:cNvPr id="2" name="Rectangle 1">
            <a:extLst>
              <a:ext uri="{FF2B5EF4-FFF2-40B4-BE49-F238E27FC236}">
                <a16:creationId xmlns:a16="http://schemas.microsoft.com/office/drawing/2014/main" id="{01EFBA64-9566-E6D0-0225-74773EB0A704}"/>
              </a:ext>
            </a:extLst>
          </p:cNvPr>
          <p:cNvSpPr/>
          <p:nvPr/>
        </p:nvSpPr>
        <p:spPr>
          <a:xfrm>
            <a:off x="573087" y="3810000"/>
            <a:ext cx="9499168" cy="1690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98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096EC06C-AC3A-60EA-5C5C-2509B4DCFDE5}"/>
              </a:ext>
            </a:extLst>
          </p:cNvPr>
          <p:cNvPicPr>
            <a:picLocks noChangeAspect="1"/>
          </p:cNvPicPr>
          <p:nvPr/>
        </p:nvPicPr>
        <p:blipFill>
          <a:blip r:embed="rId2"/>
          <a:stretch>
            <a:fillRect/>
          </a:stretch>
        </p:blipFill>
        <p:spPr>
          <a:xfrm>
            <a:off x="473941" y="1052585"/>
            <a:ext cx="9199180" cy="5625305"/>
          </a:xfrm>
          <a:prstGeom prst="rect">
            <a:avLst/>
          </a:prstGeom>
        </p:spPr>
      </p:pic>
      <p:sp>
        <p:nvSpPr>
          <p:cNvPr id="5" name="Text Placeholder 2">
            <a:extLst>
              <a:ext uri="{FF2B5EF4-FFF2-40B4-BE49-F238E27FC236}">
                <a16:creationId xmlns:a16="http://schemas.microsoft.com/office/drawing/2014/main" id="{7BB80EC7-36AA-E0DD-9B03-386B1F3704C5}"/>
              </a:ext>
            </a:extLst>
          </p:cNvPr>
          <p:cNvSpPr txBox="1">
            <a:spLocks/>
          </p:cNvSpPr>
          <p:nvPr/>
        </p:nvSpPr>
        <p:spPr>
          <a:xfrm>
            <a:off x="5768541" y="777047"/>
            <a:ext cx="3541714" cy="55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Source: City of Greater Geraldton</a:t>
            </a:r>
          </a:p>
        </p:txBody>
      </p:sp>
      <p:sp>
        <p:nvSpPr>
          <p:cNvPr id="6" name="Rectangle 5">
            <a:extLst>
              <a:ext uri="{FF2B5EF4-FFF2-40B4-BE49-F238E27FC236}">
                <a16:creationId xmlns:a16="http://schemas.microsoft.com/office/drawing/2014/main" id="{5BCC86EE-514C-974E-A8DB-2CDF2225149B}"/>
              </a:ext>
            </a:extLst>
          </p:cNvPr>
          <p:cNvSpPr/>
          <p:nvPr/>
        </p:nvSpPr>
        <p:spPr>
          <a:xfrm>
            <a:off x="3405571" y="2536514"/>
            <a:ext cx="4089738" cy="414503"/>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D31627-0E87-9DE0-3973-657BBDBE42E3}"/>
              </a:ext>
            </a:extLst>
          </p:cNvPr>
          <p:cNvSpPr/>
          <p:nvPr/>
        </p:nvSpPr>
        <p:spPr>
          <a:xfrm>
            <a:off x="3835055" y="3560793"/>
            <a:ext cx="4089738" cy="414503"/>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D8E6D1-A8BC-9689-34B7-0A01F4B95A3F}"/>
              </a:ext>
            </a:extLst>
          </p:cNvPr>
          <p:cNvSpPr/>
          <p:nvPr/>
        </p:nvSpPr>
        <p:spPr>
          <a:xfrm>
            <a:off x="886691" y="5805416"/>
            <a:ext cx="8534400" cy="609802"/>
          </a:xfrm>
          <a:prstGeom prst="rect">
            <a:avLst/>
          </a:prstGeom>
          <a:solidFill>
            <a:srgbClr val="FFFF00">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58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6B4076A3-9041-38F4-3158-647CB1ADDB02}"/>
              </a:ext>
            </a:extLst>
          </p:cNvPr>
          <p:cNvPicPr>
            <a:picLocks noChangeAspect="1"/>
          </p:cNvPicPr>
          <p:nvPr/>
        </p:nvPicPr>
        <p:blipFill>
          <a:blip r:embed="rId3"/>
          <a:stretch>
            <a:fillRect/>
          </a:stretch>
        </p:blipFill>
        <p:spPr>
          <a:xfrm>
            <a:off x="0" y="0"/>
            <a:ext cx="10146291" cy="6805438"/>
          </a:xfrm>
          <a:prstGeom prst="rect">
            <a:avLst/>
          </a:prstGeom>
        </p:spPr>
      </p:pic>
      <p:sp>
        <p:nvSpPr>
          <p:cNvPr id="8" name="Text Placeholder 2">
            <a:extLst>
              <a:ext uri="{FF2B5EF4-FFF2-40B4-BE49-F238E27FC236}">
                <a16:creationId xmlns:a16="http://schemas.microsoft.com/office/drawing/2014/main" id="{9BDF6524-D5FE-AC5C-A577-867822BFB32A}"/>
              </a:ext>
            </a:extLst>
          </p:cNvPr>
          <p:cNvSpPr txBox="1">
            <a:spLocks/>
          </p:cNvSpPr>
          <p:nvPr/>
        </p:nvSpPr>
        <p:spPr>
          <a:xfrm>
            <a:off x="7645399" y="263312"/>
            <a:ext cx="2257424" cy="55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Source: Shire of Gingin</a:t>
            </a:r>
          </a:p>
        </p:txBody>
      </p:sp>
    </p:spTree>
    <p:extLst>
      <p:ext uri="{BB962C8B-B14F-4D97-AF65-F5344CB8AC3E}">
        <p14:creationId xmlns:p14="http://schemas.microsoft.com/office/powerpoint/2010/main" val="2750894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pPr marL="0" indent="0">
              <a:buNone/>
            </a:pPr>
            <a:r>
              <a:rPr lang="en-US" dirty="0"/>
              <a:t>Land Use Planning Instruments</a:t>
            </a:r>
          </a:p>
          <a:p>
            <a:endParaRPr lang="en-US" dirty="0"/>
          </a:p>
          <a:p>
            <a:pPr marL="0" indent="0">
              <a:buNone/>
            </a:pPr>
            <a:r>
              <a:rPr lang="en-AU" dirty="0"/>
              <a:t>The template scope of works says: </a:t>
            </a:r>
            <a:endParaRPr lang="en-US" dirty="0"/>
          </a:p>
          <a:p>
            <a:r>
              <a:rPr lang="en-AU" dirty="0"/>
              <a:t>The consultant is expected to provide details on proposed wording, implementation method/s, when to apply, relevant trigger points if required, and any other supporting information that may be needed for the decision-maker to implement risk management measures</a:t>
            </a:r>
          </a:p>
          <a:p>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9161725" y="2519084"/>
            <a:ext cx="1348263" cy="1259096"/>
          </a:xfrm>
          <a:prstGeom prst="rect">
            <a:avLst/>
          </a:prstGeom>
        </p:spPr>
      </p:pic>
    </p:spTree>
    <p:extLst>
      <p:ext uri="{BB962C8B-B14F-4D97-AF65-F5344CB8AC3E}">
        <p14:creationId xmlns:p14="http://schemas.microsoft.com/office/powerpoint/2010/main" val="148934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ocument&#10;&#10;Description automatically generated">
            <a:extLst>
              <a:ext uri="{FF2B5EF4-FFF2-40B4-BE49-F238E27FC236}">
                <a16:creationId xmlns:a16="http://schemas.microsoft.com/office/drawing/2014/main" id="{B36C3B39-FCC6-72D7-AB86-C70C9066B7C4}"/>
              </a:ext>
            </a:extLst>
          </p:cNvPr>
          <p:cNvPicPr>
            <a:picLocks noChangeAspect="1"/>
          </p:cNvPicPr>
          <p:nvPr/>
        </p:nvPicPr>
        <p:blipFill>
          <a:blip r:embed="rId3"/>
          <a:stretch>
            <a:fillRect/>
          </a:stretch>
        </p:blipFill>
        <p:spPr>
          <a:xfrm>
            <a:off x="412749" y="1247323"/>
            <a:ext cx="8110765" cy="4836694"/>
          </a:xfrm>
          <a:prstGeom prst="rect">
            <a:avLst/>
          </a:prstGeom>
        </p:spPr>
      </p:pic>
      <p:sp>
        <p:nvSpPr>
          <p:cNvPr id="6" name="Text Placeholder 2">
            <a:extLst>
              <a:ext uri="{FF2B5EF4-FFF2-40B4-BE49-F238E27FC236}">
                <a16:creationId xmlns:a16="http://schemas.microsoft.com/office/drawing/2014/main" id="{D5C0F1DB-35F5-9CCD-B7D6-BC755D2CB765}"/>
              </a:ext>
            </a:extLst>
          </p:cNvPr>
          <p:cNvSpPr txBox="1">
            <a:spLocks/>
          </p:cNvSpPr>
          <p:nvPr/>
        </p:nvSpPr>
        <p:spPr>
          <a:xfrm>
            <a:off x="412749" y="6084017"/>
            <a:ext cx="3876222" cy="55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Bunbury</a:t>
            </a:r>
          </a:p>
        </p:txBody>
      </p:sp>
    </p:spTree>
    <p:extLst>
      <p:ext uri="{BB962C8B-B14F-4D97-AF65-F5344CB8AC3E}">
        <p14:creationId xmlns:p14="http://schemas.microsoft.com/office/powerpoint/2010/main" val="115938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and images&#10;&#10;Description automatically generated with medium confidence">
            <a:extLst>
              <a:ext uri="{FF2B5EF4-FFF2-40B4-BE49-F238E27FC236}">
                <a16:creationId xmlns:a16="http://schemas.microsoft.com/office/drawing/2014/main" id="{9162F6DC-4952-5229-45C7-5A6019F32F1C}"/>
              </a:ext>
            </a:extLst>
          </p:cNvPr>
          <p:cNvPicPr>
            <a:picLocks noChangeAspect="1"/>
          </p:cNvPicPr>
          <p:nvPr/>
        </p:nvPicPr>
        <p:blipFill>
          <a:blip r:embed="rId3"/>
          <a:stretch>
            <a:fillRect/>
          </a:stretch>
        </p:blipFill>
        <p:spPr>
          <a:xfrm>
            <a:off x="455384" y="1049564"/>
            <a:ext cx="7915729" cy="5485833"/>
          </a:xfrm>
          <a:prstGeom prst="rect">
            <a:avLst/>
          </a:prstGeom>
        </p:spPr>
      </p:pic>
      <p:sp>
        <p:nvSpPr>
          <p:cNvPr id="6" name="Text Placeholder 2">
            <a:extLst>
              <a:ext uri="{FF2B5EF4-FFF2-40B4-BE49-F238E27FC236}">
                <a16:creationId xmlns:a16="http://schemas.microsoft.com/office/drawing/2014/main" id="{18E5581B-48E1-DCFC-5079-8E4FAD480AD9}"/>
              </a:ext>
            </a:extLst>
          </p:cNvPr>
          <p:cNvSpPr txBox="1">
            <a:spLocks/>
          </p:cNvSpPr>
          <p:nvPr/>
        </p:nvSpPr>
        <p:spPr>
          <a:xfrm>
            <a:off x="8371113" y="3004457"/>
            <a:ext cx="2155373" cy="674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Bunbury</a:t>
            </a:r>
          </a:p>
        </p:txBody>
      </p:sp>
    </p:spTree>
    <p:extLst>
      <p:ext uri="{BB962C8B-B14F-4D97-AF65-F5344CB8AC3E}">
        <p14:creationId xmlns:p14="http://schemas.microsoft.com/office/powerpoint/2010/main" val="4236498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D557-3653-A811-8307-A3B572F157E0}"/>
              </a:ext>
            </a:extLst>
          </p:cNvPr>
          <p:cNvSpPr>
            <a:spLocks noGrp="1"/>
          </p:cNvSpPr>
          <p:nvPr>
            <p:ph type="title"/>
          </p:nvPr>
        </p:nvSpPr>
        <p:spPr/>
        <p:txBody>
          <a:bodyPr/>
          <a:lstStyle/>
          <a:p>
            <a:r>
              <a:rPr lang="en-US" dirty="0"/>
              <a:t>CHRMAP</a:t>
            </a:r>
          </a:p>
        </p:txBody>
      </p:sp>
      <p:sp>
        <p:nvSpPr>
          <p:cNvPr id="3" name="Text Placeholder 2">
            <a:extLst>
              <a:ext uri="{FF2B5EF4-FFF2-40B4-BE49-F238E27FC236}">
                <a16:creationId xmlns:a16="http://schemas.microsoft.com/office/drawing/2014/main" id="{8C3BBE96-E073-45C6-667A-5F1D55E999E0}"/>
              </a:ext>
            </a:extLst>
          </p:cNvPr>
          <p:cNvSpPr>
            <a:spLocks noGrp="1"/>
          </p:cNvSpPr>
          <p:nvPr>
            <p:ph type="body" sz="quarter" idx="10"/>
          </p:nvPr>
        </p:nvSpPr>
        <p:spPr/>
        <p:txBody>
          <a:bodyPr/>
          <a:lstStyle/>
          <a:p>
            <a:pPr algn="l"/>
            <a:r>
              <a:rPr lang="en-AU" sz="2800" dirty="0">
                <a:ea typeface="Open Sans" panose="020B0606030504020204" pitchFamily="34" charset="0"/>
                <a:cs typeface="Open Sans" panose="020B0606030504020204" pitchFamily="34" charset="0"/>
              </a:rPr>
              <a:t>A strategic </a:t>
            </a:r>
            <a:r>
              <a:rPr lang="en-AU" sz="2800" b="1" dirty="0">
                <a:ea typeface="Open Sans" panose="020B0606030504020204" pitchFamily="34" charset="0"/>
                <a:cs typeface="Open Sans" panose="020B0606030504020204" pitchFamily="34" charset="0"/>
              </a:rPr>
              <a:t>PLAN</a:t>
            </a:r>
            <a:r>
              <a:rPr lang="en-AU" sz="2800" dirty="0">
                <a:ea typeface="Open Sans" panose="020B0606030504020204" pitchFamily="34" charset="0"/>
                <a:cs typeface="Open Sans" panose="020B0606030504020204" pitchFamily="34" charset="0"/>
              </a:rPr>
              <a:t> to meet </a:t>
            </a:r>
            <a:r>
              <a:rPr lang="en-AU" sz="2800" i="1" dirty="0">
                <a:ea typeface="Open Sans" panose="020B0606030504020204" pitchFamily="34" charset="0"/>
                <a:cs typeface="Open Sans" panose="020B0606030504020204" pitchFamily="34" charset="0"/>
              </a:rPr>
              <a:t>coastal hazard challenges…</a:t>
            </a:r>
          </a:p>
          <a:p>
            <a:pPr algn="l"/>
            <a:r>
              <a:rPr lang="en-AU" sz="2800" b="1" dirty="0">
                <a:ea typeface="Open Sans" panose="020B0606030504020204" pitchFamily="34" charset="0"/>
                <a:cs typeface="Open Sans" panose="020B0606030504020204" pitchFamily="34" charset="0"/>
              </a:rPr>
              <a:t>Informs community and decision makers</a:t>
            </a:r>
          </a:p>
          <a:p>
            <a:pPr algn="l"/>
            <a:r>
              <a:rPr lang="en-AU" b="1" dirty="0">
                <a:ea typeface="Open Sans" panose="020B0606030504020204" pitchFamily="34" charset="0"/>
                <a:cs typeface="Open Sans" panose="020B0606030504020204" pitchFamily="34" charset="0"/>
              </a:rPr>
              <a:t>A plan for 100 years</a:t>
            </a:r>
            <a:endParaRPr lang="en-AU" sz="2800" b="1" dirty="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endParaRPr lang="en-AU" sz="2800" b="1" dirty="0">
              <a:ea typeface="Open Sans" panose="020B0606030504020204" pitchFamily="34" charset="0"/>
              <a:cs typeface="Open Sans" panose="020B0606030504020204" pitchFamily="34" charset="0"/>
            </a:endParaRPr>
          </a:p>
          <a:p>
            <a:endParaRPr lang="en-AU" sz="28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7573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5249CECE-F3A6-532B-00CE-730BD1268B68}"/>
              </a:ext>
            </a:extLst>
          </p:cNvPr>
          <p:cNvPicPr>
            <a:picLocks noChangeAspect="1"/>
          </p:cNvPicPr>
          <p:nvPr/>
        </p:nvPicPr>
        <p:blipFill rotWithShape="1">
          <a:blip r:embed="rId2"/>
          <a:srcRect b="30767"/>
          <a:stretch/>
        </p:blipFill>
        <p:spPr>
          <a:xfrm>
            <a:off x="350436" y="1086757"/>
            <a:ext cx="3152670" cy="4747986"/>
          </a:xfrm>
          <a:prstGeom prst="rect">
            <a:avLst/>
          </a:prstGeom>
        </p:spPr>
      </p:pic>
      <p:pic>
        <p:nvPicPr>
          <p:cNvPr id="7" name="Picture 6" descr="A screenshot of a phone&#10;&#10;Description automatically generated">
            <a:extLst>
              <a:ext uri="{FF2B5EF4-FFF2-40B4-BE49-F238E27FC236}">
                <a16:creationId xmlns:a16="http://schemas.microsoft.com/office/drawing/2014/main" id="{6DC0BAFE-1840-2EF3-78BC-D3A5B13F38C8}"/>
              </a:ext>
            </a:extLst>
          </p:cNvPr>
          <p:cNvPicPr>
            <a:picLocks noChangeAspect="1"/>
          </p:cNvPicPr>
          <p:nvPr/>
        </p:nvPicPr>
        <p:blipFill rotWithShape="1">
          <a:blip r:embed="rId3"/>
          <a:srcRect t="46649"/>
          <a:stretch/>
        </p:blipFill>
        <p:spPr>
          <a:xfrm>
            <a:off x="6967764" y="1785256"/>
            <a:ext cx="3263900" cy="3624943"/>
          </a:xfrm>
          <a:prstGeom prst="rect">
            <a:avLst/>
          </a:prstGeom>
        </p:spPr>
      </p:pic>
      <p:pic>
        <p:nvPicPr>
          <p:cNvPr id="8" name="Picture 7" descr="A screenshot of a phone&#10;&#10;Description automatically generated">
            <a:extLst>
              <a:ext uri="{FF2B5EF4-FFF2-40B4-BE49-F238E27FC236}">
                <a16:creationId xmlns:a16="http://schemas.microsoft.com/office/drawing/2014/main" id="{BA5B6F0D-F52B-26EB-FCAD-5AF90944E95D}"/>
              </a:ext>
            </a:extLst>
          </p:cNvPr>
          <p:cNvPicPr>
            <a:picLocks noChangeAspect="1"/>
          </p:cNvPicPr>
          <p:nvPr/>
        </p:nvPicPr>
        <p:blipFill rotWithShape="1">
          <a:blip r:embed="rId2"/>
          <a:srcRect t="71124"/>
          <a:stretch/>
        </p:blipFill>
        <p:spPr>
          <a:xfrm>
            <a:off x="3601080" y="1086757"/>
            <a:ext cx="3152670" cy="1980293"/>
          </a:xfrm>
          <a:prstGeom prst="rect">
            <a:avLst/>
          </a:prstGeom>
        </p:spPr>
      </p:pic>
      <p:pic>
        <p:nvPicPr>
          <p:cNvPr id="9" name="Picture 8" descr="A screenshot of a phone&#10;&#10;Description automatically generated">
            <a:extLst>
              <a:ext uri="{FF2B5EF4-FFF2-40B4-BE49-F238E27FC236}">
                <a16:creationId xmlns:a16="http://schemas.microsoft.com/office/drawing/2014/main" id="{34E4BC18-9BAC-CD03-6A3D-49B11FD2B977}"/>
              </a:ext>
            </a:extLst>
          </p:cNvPr>
          <p:cNvPicPr>
            <a:picLocks noChangeAspect="1"/>
          </p:cNvPicPr>
          <p:nvPr/>
        </p:nvPicPr>
        <p:blipFill rotWithShape="1">
          <a:blip r:embed="rId3"/>
          <a:srcRect b="52710"/>
          <a:stretch/>
        </p:blipFill>
        <p:spPr>
          <a:xfrm>
            <a:off x="3601080" y="3144157"/>
            <a:ext cx="3263900" cy="3213100"/>
          </a:xfrm>
          <a:prstGeom prst="rect">
            <a:avLst/>
          </a:prstGeom>
        </p:spPr>
      </p:pic>
      <p:sp>
        <p:nvSpPr>
          <p:cNvPr id="10" name="Text Placeholder 2">
            <a:extLst>
              <a:ext uri="{FF2B5EF4-FFF2-40B4-BE49-F238E27FC236}">
                <a16:creationId xmlns:a16="http://schemas.microsoft.com/office/drawing/2014/main" id="{9B38D55D-E3DE-30CA-18C0-F96B3F4A40C6}"/>
              </a:ext>
            </a:extLst>
          </p:cNvPr>
          <p:cNvSpPr txBox="1">
            <a:spLocks/>
          </p:cNvSpPr>
          <p:nvPr/>
        </p:nvSpPr>
        <p:spPr>
          <a:xfrm>
            <a:off x="412749" y="6357257"/>
            <a:ext cx="3876222" cy="2778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Bunbury</a:t>
            </a:r>
          </a:p>
        </p:txBody>
      </p:sp>
    </p:spTree>
    <p:extLst>
      <p:ext uri="{BB962C8B-B14F-4D97-AF65-F5344CB8AC3E}">
        <p14:creationId xmlns:p14="http://schemas.microsoft.com/office/powerpoint/2010/main" val="9912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93F587A3-CEB9-8E87-065B-18CAEBC5E4F0}"/>
              </a:ext>
            </a:extLst>
          </p:cNvPr>
          <p:cNvPicPr>
            <a:picLocks noChangeAspect="1"/>
          </p:cNvPicPr>
          <p:nvPr/>
        </p:nvPicPr>
        <p:blipFill rotWithShape="1">
          <a:blip r:embed="rId3"/>
          <a:srcRect t="14744"/>
          <a:stretch/>
        </p:blipFill>
        <p:spPr>
          <a:xfrm>
            <a:off x="428506" y="2500271"/>
            <a:ext cx="9805317" cy="2314183"/>
          </a:xfrm>
          <a:prstGeom prst="rect">
            <a:avLst/>
          </a:prstGeom>
        </p:spPr>
      </p:pic>
      <p:sp>
        <p:nvSpPr>
          <p:cNvPr id="7" name="Text Placeholder 2">
            <a:extLst>
              <a:ext uri="{FF2B5EF4-FFF2-40B4-BE49-F238E27FC236}">
                <a16:creationId xmlns:a16="http://schemas.microsoft.com/office/drawing/2014/main" id="{8D3BF59F-D219-3DD7-51D4-81FF5171F9B5}"/>
              </a:ext>
            </a:extLst>
          </p:cNvPr>
          <p:cNvSpPr txBox="1">
            <a:spLocks/>
          </p:cNvSpPr>
          <p:nvPr/>
        </p:nvSpPr>
        <p:spPr>
          <a:xfrm>
            <a:off x="428506" y="6082686"/>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Albany</a:t>
            </a:r>
          </a:p>
        </p:txBody>
      </p:sp>
      <p:sp>
        <p:nvSpPr>
          <p:cNvPr id="8" name="Text Placeholder 2">
            <a:extLst>
              <a:ext uri="{FF2B5EF4-FFF2-40B4-BE49-F238E27FC236}">
                <a16:creationId xmlns:a16="http://schemas.microsoft.com/office/drawing/2014/main" id="{4ECF752B-BEA3-3DEC-A56E-CB349CEBBC3B}"/>
              </a:ext>
            </a:extLst>
          </p:cNvPr>
          <p:cNvSpPr>
            <a:spLocks noGrp="1"/>
          </p:cNvSpPr>
          <p:nvPr>
            <p:ph type="body" sz="quarter" idx="10"/>
          </p:nvPr>
        </p:nvSpPr>
        <p:spPr>
          <a:xfrm>
            <a:off x="469900" y="1427018"/>
            <a:ext cx="9352973" cy="803564"/>
          </a:xfrm>
        </p:spPr>
        <p:txBody>
          <a:bodyPr>
            <a:normAutofit/>
          </a:bodyPr>
          <a:lstStyle/>
          <a:p>
            <a:pPr marL="0" indent="0">
              <a:buNone/>
            </a:pPr>
            <a:r>
              <a:rPr lang="en-US" dirty="0"/>
              <a:t>New City of Albany Scheme </a:t>
            </a:r>
            <a:r>
              <a:rPr lang="en-US" dirty="0" err="1"/>
              <a:t>gazetted</a:t>
            </a:r>
            <a:r>
              <a:rPr lang="en-US" dirty="0"/>
              <a:t> 27 February 2024</a:t>
            </a:r>
          </a:p>
        </p:txBody>
      </p:sp>
    </p:spTree>
    <p:extLst>
      <p:ext uri="{BB962C8B-B14F-4D97-AF65-F5344CB8AC3E}">
        <p14:creationId xmlns:p14="http://schemas.microsoft.com/office/powerpoint/2010/main" val="3072708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per with text on it&#10;&#10;Description automatically generated">
            <a:extLst>
              <a:ext uri="{FF2B5EF4-FFF2-40B4-BE49-F238E27FC236}">
                <a16:creationId xmlns:a16="http://schemas.microsoft.com/office/drawing/2014/main" id="{E1D64C7F-E9FC-1FA1-DFC9-5BAC3F02545D}"/>
              </a:ext>
            </a:extLst>
          </p:cNvPr>
          <p:cNvPicPr>
            <a:picLocks noChangeAspect="1"/>
          </p:cNvPicPr>
          <p:nvPr/>
        </p:nvPicPr>
        <p:blipFill rotWithShape="1">
          <a:blip r:embed="rId2"/>
          <a:srcRect b="22644"/>
          <a:stretch/>
        </p:blipFill>
        <p:spPr>
          <a:xfrm>
            <a:off x="204289" y="205403"/>
            <a:ext cx="6943558" cy="6447193"/>
          </a:xfrm>
          <a:prstGeom prst="rect">
            <a:avLst/>
          </a:prstGeom>
        </p:spPr>
      </p:pic>
      <p:sp>
        <p:nvSpPr>
          <p:cNvPr id="12" name="Text Placeholder 2">
            <a:extLst>
              <a:ext uri="{FF2B5EF4-FFF2-40B4-BE49-F238E27FC236}">
                <a16:creationId xmlns:a16="http://schemas.microsoft.com/office/drawing/2014/main" id="{A281345F-FA03-15A5-C2D7-FC1F53FF89BA}"/>
              </a:ext>
            </a:extLst>
          </p:cNvPr>
          <p:cNvSpPr txBox="1">
            <a:spLocks/>
          </p:cNvSpPr>
          <p:nvPr/>
        </p:nvSpPr>
        <p:spPr>
          <a:xfrm>
            <a:off x="373087" y="6460656"/>
            <a:ext cx="2737686" cy="298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Albany</a:t>
            </a:r>
          </a:p>
        </p:txBody>
      </p:sp>
      <p:sp>
        <p:nvSpPr>
          <p:cNvPr id="13" name="Rectangle 12">
            <a:extLst>
              <a:ext uri="{FF2B5EF4-FFF2-40B4-BE49-F238E27FC236}">
                <a16:creationId xmlns:a16="http://schemas.microsoft.com/office/drawing/2014/main" id="{6E0DDDC1-57B8-AD3E-4FB9-8760523B01A0}"/>
              </a:ext>
            </a:extLst>
          </p:cNvPr>
          <p:cNvSpPr/>
          <p:nvPr/>
        </p:nvSpPr>
        <p:spPr>
          <a:xfrm>
            <a:off x="8825345" y="4128655"/>
            <a:ext cx="2849042" cy="1343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person's face&#10;&#10;Description automatically generated">
            <a:extLst>
              <a:ext uri="{FF2B5EF4-FFF2-40B4-BE49-F238E27FC236}">
                <a16:creationId xmlns:a16="http://schemas.microsoft.com/office/drawing/2014/main" id="{E1F2142D-B15F-1743-AAB8-74C3AA3BD086}"/>
              </a:ext>
            </a:extLst>
          </p:cNvPr>
          <p:cNvPicPr>
            <a:picLocks noChangeAspect="1"/>
          </p:cNvPicPr>
          <p:nvPr/>
        </p:nvPicPr>
        <p:blipFill rotWithShape="1">
          <a:blip r:embed="rId3"/>
          <a:srcRect l="48968" t="1966" r="2671" b="-1"/>
          <a:stretch/>
        </p:blipFill>
        <p:spPr>
          <a:xfrm>
            <a:off x="7398326" y="4946495"/>
            <a:ext cx="4276061" cy="1813060"/>
          </a:xfrm>
          <a:prstGeom prst="rect">
            <a:avLst/>
          </a:prstGeom>
        </p:spPr>
      </p:pic>
      <p:pic>
        <p:nvPicPr>
          <p:cNvPr id="11" name="Picture 10" descr="A paper with text on it&#10;&#10;Description automatically generated">
            <a:extLst>
              <a:ext uri="{FF2B5EF4-FFF2-40B4-BE49-F238E27FC236}">
                <a16:creationId xmlns:a16="http://schemas.microsoft.com/office/drawing/2014/main" id="{9183DDFC-052F-8A8C-D2A0-05E71471BA9E}"/>
              </a:ext>
            </a:extLst>
          </p:cNvPr>
          <p:cNvPicPr>
            <a:picLocks noChangeAspect="1"/>
          </p:cNvPicPr>
          <p:nvPr/>
        </p:nvPicPr>
        <p:blipFill rotWithShape="1">
          <a:blip r:embed="rId2"/>
          <a:srcRect l="49090" t="77542" r="2025" b="944"/>
          <a:stretch/>
        </p:blipFill>
        <p:spPr>
          <a:xfrm>
            <a:off x="7398327" y="2632362"/>
            <a:ext cx="4276060" cy="2258836"/>
          </a:xfrm>
          <a:prstGeom prst="rect">
            <a:avLst/>
          </a:prstGeom>
        </p:spPr>
      </p:pic>
      <p:sp>
        <p:nvSpPr>
          <p:cNvPr id="14" name="Oval 13">
            <a:extLst>
              <a:ext uri="{FF2B5EF4-FFF2-40B4-BE49-F238E27FC236}">
                <a16:creationId xmlns:a16="http://schemas.microsoft.com/office/drawing/2014/main" id="{E656488C-F33C-F7D0-859B-E84A367B0526}"/>
              </a:ext>
            </a:extLst>
          </p:cNvPr>
          <p:cNvSpPr/>
          <p:nvPr/>
        </p:nvSpPr>
        <p:spPr>
          <a:xfrm>
            <a:off x="6802583" y="1385455"/>
            <a:ext cx="5389418" cy="5749636"/>
          </a:xfrm>
          <a:prstGeom prst="ellipse">
            <a:avLst/>
          </a:prstGeom>
          <a:noFill/>
          <a:ln w="38100">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6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lnSpcReduction="10000"/>
          </a:bodyPr>
          <a:lstStyle/>
          <a:p>
            <a:pPr marL="0" indent="0">
              <a:buNone/>
            </a:pPr>
            <a:r>
              <a:rPr lang="en-US" dirty="0"/>
              <a:t>Discretionary Decision-Making and the Precautionary Principle</a:t>
            </a:r>
            <a:endParaRPr lang="en-AU" dirty="0"/>
          </a:p>
          <a:p>
            <a:endParaRPr lang="en-AU" dirty="0"/>
          </a:p>
          <a:p>
            <a:pPr marL="0" indent="0">
              <a:buNone/>
            </a:pPr>
            <a:r>
              <a:rPr lang="en-AU" dirty="0"/>
              <a:t>The template scope of works says: </a:t>
            </a:r>
            <a:endParaRPr lang="en-US" dirty="0"/>
          </a:p>
          <a:p>
            <a:r>
              <a:rPr lang="en-US" dirty="0"/>
              <a:t>Nothing – it is silent on this</a:t>
            </a:r>
          </a:p>
          <a:p>
            <a:r>
              <a:rPr lang="en-US" dirty="0"/>
              <a:t>The guideline says:</a:t>
            </a:r>
          </a:p>
          <a:p>
            <a:pPr lvl="1"/>
            <a:r>
              <a:rPr lang="en-US" dirty="0"/>
              <a:t>… For strategic planning proposals, [subbies / DA’s] in coastal hazard areas, discretionary decision-making should involve the application of the precautionary principle contained in SPP 2.6 cl 5.11. […] warrants a conservative approach to decision-making when preparing a CHRMAP.</a:t>
            </a:r>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3"/>
          <a:srcRect l="17164" r="7053"/>
          <a:stretch/>
        </p:blipFill>
        <p:spPr>
          <a:xfrm>
            <a:off x="8487593" y="1931936"/>
            <a:ext cx="1348263" cy="1259096"/>
          </a:xfrm>
          <a:prstGeom prst="rect">
            <a:avLst/>
          </a:prstGeom>
        </p:spPr>
      </p:pic>
    </p:spTree>
    <p:extLst>
      <p:ext uri="{BB962C8B-B14F-4D97-AF65-F5344CB8AC3E}">
        <p14:creationId xmlns:p14="http://schemas.microsoft.com/office/powerpoint/2010/main" val="649353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3F33-EB5E-81B0-689B-6F0E76950C68}"/>
              </a:ext>
            </a:extLst>
          </p:cNvPr>
          <p:cNvSpPr>
            <a:spLocks noGrp="1"/>
          </p:cNvSpPr>
          <p:nvPr>
            <p:ph type="title"/>
          </p:nvPr>
        </p:nvSpPr>
        <p:spPr/>
        <p:txBody>
          <a:bodyPr/>
          <a:lstStyle/>
          <a:p>
            <a:r>
              <a:rPr lang="en-US" dirty="0"/>
              <a:t>The CHRMAP Guidelines say…</a:t>
            </a:r>
          </a:p>
        </p:txBody>
      </p:sp>
      <p:sp>
        <p:nvSpPr>
          <p:cNvPr id="3" name="Text Placeholder 2">
            <a:extLst>
              <a:ext uri="{FF2B5EF4-FFF2-40B4-BE49-F238E27FC236}">
                <a16:creationId xmlns:a16="http://schemas.microsoft.com/office/drawing/2014/main" id="{34512D17-7C05-CD15-35EB-AB800EB3BA21}"/>
              </a:ext>
            </a:extLst>
          </p:cNvPr>
          <p:cNvSpPr>
            <a:spLocks noGrp="1"/>
          </p:cNvSpPr>
          <p:nvPr>
            <p:ph type="body" sz="quarter" idx="10"/>
          </p:nvPr>
        </p:nvSpPr>
        <p:spPr>
          <a:xfrm>
            <a:off x="469900" y="2036763"/>
            <a:ext cx="8691825" cy="4543425"/>
          </a:xfrm>
        </p:spPr>
        <p:txBody>
          <a:bodyPr>
            <a:normAutofit/>
          </a:bodyPr>
          <a:lstStyle/>
          <a:p>
            <a:pPr marL="0" indent="0">
              <a:buNone/>
            </a:pPr>
            <a:r>
              <a:rPr lang="en-US" dirty="0"/>
              <a:t>Funding Implementation</a:t>
            </a:r>
          </a:p>
          <a:p>
            <a:endParaRPr lang="en-US" dirty="0"/>
          </a:p>
          <a:p>
            <a:pPr marL="0" indent="0">
              <a:buNone/>
            </a:pPr>
            <a:r>
              <a:rPr lang="en-AU" dirty="0"/>
              <a:t>The template scope of works says: </a:t>
            </a:r>
            <a:endParaRPr lang="en-US" dirty="0"/>
          </a:p>
          <a:p>
            <a:r>
              <a:rPr lang="en-AU" dirty="0"/>
              <a:t>Identify revenue-raising mechanisms recommended, and governance framework through which such revenue is to be raised </a:t>
            </a:r>
          </a:p>
          <a:p>
            <a:r>
              <a:rPr lang="en-AU" dirty="0"/>
              <a:t>The consultant will also undertake a BDA to assist in apportioning the costs</a:t>
            </a:r>
            <a:endParaRPr lang="en-US" dirty="0"/>
          </a:p>
        </p:txBody>
      </p:sp>
      <p:pic>
        <p:nvPicPr>
          <p:cNvPr id="7" name="Picture 6">
            <a:extLst>
              <a:ext uri="{FF2B5EF4-FFF2-40B4-BE49-F238E27FC236}">
                <a16:creationId xmlns:a16="http://schemas.microsoft.com/office/drawing/2014/main" id="{0AF7BAD3-BC1D-7847-2093-23C33C5310DF}"/>
              </a:ext>
            </a:extLst>
          </p:cNvPr>
          <p:cNvPicPr>
            <a:picLocks noChangeAspect="1"/>
          </p:cNvPicPr>
          <p:nvPr/>
        </p:nvPicPr>
        <p:blipFill rotWithShape="1">
          <a:blip r:embed="rId2"/>
          <a:srcRect l="17164" r="7053"/>
          <a:stretch/>
        </p:blipFill>
        <p:spPr>
          <a:xfrm>
            <a:off x="9161725" y="2519084"/>
            <a:ext cx="1348263" cy="1259096"/>
          </a:xfrm>
          <a:prstGeom prst="rect">
            <a:avLst/>
          </a:prstGeom>
        </p:spPr>
      </p:pic>
    </p:spTree>
    <p:extLst>
      <p:ext uri="{BB962C8B-B14F-4D97-AF65-F5344CB8AC3E}">
        <p14:creationId xmlns:p14="http://schemas.microsoft.com/office/powerpoint/2010/main" val="43255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6E3FA-7CE4-6D70-E7B9-1117D361E748}"/>
              </a:ext>
            </a:extLst>
          </p:cNvPr>
          <p:cNvSpPr>
            <a:spLocks noGrp="1"/>
          </p:cNvSpPr>
          <p:nvPr>
            <p:ph type="title"/>
          </p:nvPr>
        </p:nvSpPr>
        <p:spPr/>
        <p:txBody>
          <a:bodyPr/>
          <a:lstStyle/>
          <a:p>
            <a:r>
              <a:rPr lang="en-US" dirty="0"/>
              <a:t>Best case studies for funding sections…</a:t>
            </a:r>
          </a:p>
        </p:txBody>
      </p:sp>
      <p:sp>
        <p:nvSpPr>
          <p:cNvPr id="3" name="Text Placeholder 2">
            <a:extLst>
              <a:ext uri="{FF2B5EF4-FFF2-40B4-BE49-F238E27FC236}">
                <a16:creationId xmlns:a16="http://schemas.microsoft.com/office/drawing/2014/main" id="{837E661B-0631-EE4D-218E-32522B2E2CB1}"/>
              </a:ext>
            </a:extLst>
          </p:cNvPr>
          <p:cNvSpPr>
            <a:spLocks noGrp="1"/>
          </p:cNvSpPr>
          <p:nvPr>
            <p:ph type="body" sz="quarter" idx="10"/>
          </p:nvPr>
        </p:nvSpPr>
        <p:spPr/>
        <p:txBody>
          <a:bodyPr/>
          <a:lstStyle/>
          <a:p>
            <a:r>
              <a:rPr lang="en-US" dirty="0"/>
              <a:t>The CHRMAP Guidelines themselves</a:t>
            </a:r>
          </a:p>
          <a:p>
            <a:r>
              <a:rPr lang="en-US" dirty="0"/>
              <a:t>WA Coastal Zone Strategy</a:t>
            </a:r>
          </a:p>
          <a:p>
            <a:r>
              <a:rPr lang="en-US" dirty="0">
                <a:hlinkClick r:id="rId3"/>
              </a:rPr>
              <a:t>Murray CHRMAP </a:t>
            </a:r>
            <a:r>
              <a:rPr lang="en-US" dirty="0"/>
              <a:t>– page 181 </a:t>
            </a:r>
          </a:p>
          <a:p>
            <a:r>
              <a:rPr lang="en-US" dirty="0">
                <a:hlinkClick r:id="rId4"/>
              </a:rPr>
              <a:t>Gingin CHRMAP </a:t>
            </a:r>
            <a:r>
              <a:rPr lang="en-US" dirty="0"/>
              <a:t>– page 152</a:t>
            </a:r>
          </a:p>
          <a:p>
            <a:r>
              <a:rPr lang="en-US" dirty="0">
                <a:hlinkClick r:id="rId5"/>
              </a:rPr>
              <a:t>Bunbury Summary CHRMAP </a:t>
            </a:r>
            <a:r>
              <a:rPr lang="en-US" dirty="0"/>
              <a:t>– page 53</a:t>
            </a:r>
          </a:p>
          <a:p>
            <a:endParaRPr lang="en-US" dirty="0"/>
          </a:p>
          <a:p>
            <a:r>
              <a:rPr lang="en-US" dirty="0"/>
              <a:t>These documents also include elements of BDA</a:t>
            </a:r>
          </a:p>
        </p:txBody>
      </p:sp>
    </p:spTree>
    <p:extLst>
      <p:ext uri="{BB962C8B-B14F-4D97-AF65-F5344CB8AC3E}">
        <p14:creationId xmlns:p14="http://schemas.microsoft.com/office/powerpoint/2010/main" val="3003313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E272-2CDD-3070-2D19-C576A8F994FD}"/>
              </a:ext>
            </a:extLst>
          </p:cNvPr>
          <p:cNvSpPr>
            <a:spLocks noGrp="1"/>
          </p:cNvSpPr>
          <p:nvPr>
            <p:ph type="title"/>
          </p:nvPr>
        </p:nvSpPr>
        <p:spPr/>
        <p:txBody>
          <a:bodyPr/>
          <a:lstStyle/>
          <a:p>
            <a:r>
              <a:rPr lang="en-US" dirty="0"/>
              <a:t>Funding sources</a:t>
            </a:r>
          </a:p>
        </p:txBody>
      </p:sp>
      <p:sp>
        <p:nvSpPr>
          <p:cNvPr id="3" name="Text Placeholder 2">
            <a:extLst>
              <a:ext uri="{FF2B5EF4-FFF2-40B4-BE49-F238E27FC236}">
                <a16:creationId xmlns:a16="http://schemas.microsoft.com/office/drawing/2014/main" id="{006FCE37-C32D-4896-39F1-BA3E5B25F38B}"/>
              </a:ext>
            </a:extLst>
          </p:cNvPr>
          <p:cNvSpPr>
            <a:spLocks noGrp="1"/>
          </p:cNvSpPr>
          <p:nvPr>
            <p:ph type="body" sz="quarter" idx="10"/>
          </p:nvPr>
        </p:nvSpPr>
        <p:spPr>
          <a:xfrm>
            <a:off x="469900" y="2036763"/>
            <a:ext cx="10360025" cy="4821237"/>
          </a:xfrm>
        </p:spPr>
        <p:txBody>
          <a:bodyPr>
            <a:normAutofit/>
          </a:bodyPr>
          <a:lstStyle/>
          <a:p>
            <a:r>
              <a:rPr lang="en-AU" dirty="0"/>
              <a:t>Operating Budget and General Rates (Busselton example)</a:t>
            </a:r>
          </a:p>
          <a:p>
            <a:r>
              <a:rPr lang="en-AU" dirty="0"/>
              <a:t>Specified Area Rate (Murray), Levies</a:t>
            </a:r>
          </a:p>
          <a:p>
            <a:r>
              <a:rPr lang="en-AU" dirty="0"/>
              <a:t>Beneficiary pays (no formal example yet)</a:t>
            </a:r>
          </a:p>
          <a:p>
            <a:pPr lvl="1"/>
            <a:r>
              <a:rPr lang="en-AU" dirty="0"/>
              <a:t>May include levies for visitors</a:t>
            </a:r>
          </a:p>
          <a:p>
            <a:pPr lvl="1"/>
            <a:r>
              <a:rPr lang="en-AU" dirty="0"/>
              <a:t>Developer contributions</a:t>
            </a:r>
          </a:p>
          <a:p>
            <a:endParaRPr lang="en-AU" dirty="0"/>
          </a:p>
          <a:p>
            <a:endParaRPr lang="en-AU" dirty="0"/>
          </a:p>
          <a:p>
            <a:endParaRPr lang="en-AU" dirty="0"/>
          </a:p>
          <a:p>
            <a:endParaRPr lang="en-AU" dirty="0">
              <a:solidFill>
                <a:srgbClr val="FEBF60"/>
              </a:solidFill>
              <a:effectLst/>
              <a:latin typeface="Helvetica" pitchFamily="2" charset="0"/>
            </a:endParaRPr>
          </a:p>
          <a:p>
            <a:endParaRPr lang="en-AU" dirty="0"/>
          </a:p>
          <a:p>
            <a:endParaRPr lang="en-AU" dirty="0">
              <a:solidFill>
                <a:srgbClr val="FEBF60"/>
              </a:solidFill>
              <a:effectLst/>
              <a:latin typeface="Helvetica" pitchFamily="2" charset="0"/>
            </a:endParaRPr>
          </a:p>
          <a:p>
            <a:endParaRPr lang="en-US" dirty="0"/>
          </a:p>
        </p:txBody>
      </p:sp>
    </p:spTree>
    <p:extLst>
      <p:ext uri="{BB962C8B-B14F-4D97-AF65-F5344CB8AC3E}">
        <p14:creationId xmlns:p14="http://schemas.microsoft.com/office/powerpoint/2010/main" val="76744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US" dirty="0"/>
              <a:t>Funding sources</a:t>
            </a:r>
            <a:endParaRPr lang="en-AU" dirty="0">
              <a:highlight>
                <a:srgbClr val="FFFF00"/>
              </a:highlight>
            </a:endParaRP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p:txBody>
          <a:bodyPr>
            <a:normAutofit/>
          </a:bodyPr>
          <a:lstStyle/>
          <a:p>
            <a:pPr marL="228600" lvl="1">
              <a:spcBef>
                <a:spcPts val="1000"/>
              </a:spcBef>
            </a:pPr>
            <a:r>
              <a:rPr lang="en-AU" sz="2800" dirty="0"/>
              <a:t>State Grants</a:t>
            </a:r>
          </a:p>
          <a:p>
            <a:pPr marL="715963" lvl="1" indent="-374650">
              <a:spcBef>
                <a:spcPts val="1000"/>
              </a:spcBef>
            </a:pPr>
            <a:r>
              <a:rPr lang="en-AU" dirty="0" err="1"/>
              <a:t>Lotterywest</a:t>
            </a:r>
            <a:r>
              <a:rPr lang="en-AU" dirty="0"/>
              <a:t> Grants (</a:t>
            </a:r>
            <a:r>
              <a:rPr lang="en-AU" dirty="0" err="1">
                <a:hlinkClick r:id="rId3"/>
              </a:rPr>
              <a:t>Lotterywest</a:t>
            </a:r>
            <a:r>
              <a:rPr lang="en-AU" dirty="0"/>
              <a:t>) </a:t>
            </a:r>
          </a:p>
          <a:p>
            <a:pPr marL="715963" lvl="1" indent="-374650">
              <a:spcBef>
                <a:spcPts val="1000"/>
              </a:spcBef>
            </a:pPr>
            <a:r>
              <a:rPr lang="en-AU" dirty="0"/>
              <a:t>Royalties for Regions (DPIRD – see the local Development Commission)</a:t>
            </a:r>
          </a:p>
          <a:p>
            <a:pPr marL="276225" lvl="1" indent="-276225">
              <a:spcBef>
                <a:spcPts val="1000"/>
              </a:spcBef>
            </a:pPr>
            <a:r>
              <a:rPr lang="en-AU" sz="2800" dirty="0"/>
              <a:t>State </a:t>
            </a:r>
            <a:r>
              <a:rPr lang="en-AU" sz="2800" dirty="0">
                <a:hlinkClick r:id="rId4"/>
              </a:rPr>
              <a:t>Natural Resource Management Grants </a:t>
            </a:r>
            <a:r>
              <a:rPr lang="en-AU" sz="2800" dirty="0"/>
              <a:t>(NRM)</a:t>
            </a:r>
          </a:p>
          <a:p>
            <a:pPr marL="276225" lvl="1" indent="-276225">
              <a:spcBef>
                <a:spcPts val="1000"/>
              </a:spcBef>
            </a:pPr>
            <a:r>
              <a:rPr lang="en-AU" sz="2800" dirty="0">
                <a:hlinkClick r:id="rId5"/>
              </a:rPr>
              <a:t>Riverbank Grants Scheme </a:t>
            </a:r>
            <a:r>
              <a:rPr lang="en-AU" sz="2800" dirty="0"/>
              <a:t>(DBCA) (works on the Swan &amp; Canning Estuary)</a:t>
            </a:r>
          </a:p>
          <a:p>
            <a:pPr marL="276225" lvl="1" indent="-276225">
              <a:spcBef>
                <a:spcPts val="1000"/>
              </a:spcBef>
            </a:pPr>
            <a:r>
              <a:rPr lang="en-AU" sz="2800" dirty="0">
                <a:hlinkClick r:id="rId6"/>
              </a:rPr>
              <a:t>Growing  Regions Program </a:t>
            </a:r>
            <a:r>
              <a:rPr lang="en-AU" sz="2800" dirty="0"/>
              <a:t>(formerly Building Better Regions Fund) (regional and rural areas)</a:t>
            </a:r>
          </a:p>
        </p:txBody>
      </p:sp>
    </p:spTree>
    <p:extLst>
      <p:ext uri="{BB962C8B-B14F-4D97-AF65-F5344CB8AC3E}">
        <p14:creationId xmlns:p14="http://schemas.microsoft.com/office/powerpoint/2010/main" val="351468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E272-2CDD-3070-2D19-C576A8F994FD}"/>
              </a:ext>
            </a:extLst>
          </p:cNvPr>
          <p:cNvSpPr>
            <a:spLocks noGrp="1"/>
          </p:cNvSpPr>
          <p:nvPr>
            <p:ph type="title"/>
          </p:nvPr>
        </p:nvSpPr>
        <p:spPr/>
        <p:txBody>
          <a:bodyPr/>
          <a:lstStyle/>
          <a:p>
            <a:r>
              <a:rPr lang="en-US" dirty="0"/>
              <a:t>Funding sources</a:t>
            </a:r>
          </a:p>
        </p:txBody>
      </p:sp>
      <p:sp>
        <p:nvSpPr>
          <p:cNvPr id="3" name="Text Placeholder 2">
            <a:extLst>
              <a:ext uri="{FF2B5EF4-FFF2-40B4-BE49-F238E27FC236}">
                <a16:creationId xmlns:a16="http://schemas.microsoft.com/office/drawing/2014/main" id="{006FCE37-C32D-4896-39F1-BA3E5B25F38B}"/>
              </a:ext>
            </a:extLst>
          </p:cNvPr>
          <p:cNvSpPr>
            <a:spLocks noGrp="1"/>
          </p:cNvSpPr>
          <p:nvPr>
            <p:ph type="body" sz="quarter" idx="10"/>
          </p:nvPr>
        </p:nvSpPr>
        <p:spPr>
          <a:xfrm>
            <a:off x="469900" y="2036763"/>
            <a:ext cx="10360025" cy="4821237"/>
          </a:xfrm>
        </p:spPr>
        <p:txBody>
          <a:bodyPr>
            <a:normAutofit/>
          </a:bodyPr>
          <a:lstStyle/>
          <a:p>
            <a:r>
              <a:rPr lang="en-AU" dirty="0" err="1"/>
              <a:t>CoastWA</a:t>
            </a:r>
            <a:r>
              <a:rPr lang="en-AU" dirty="0"/>
              <a:t> Grants – </a:t>
            </a:r>
          </a:p>
          <a:p>
            <a:pPr marL="715963" lvl="1"/>
            <a:r>
              <a:rPr lang="en-AU" dirty="0">
                <a:hlinkClick r:id="rId3"/>
              </a:rPr>
              <a:t>Coastal Adaptation and Protection </a:t>
            </a:r>
            <a:r>
              <a:rPr lang="en-AU" dirty="0"/>
              <a:t>(CAP) grant (Design, monitoring, data collection &amp; construction)</a:t>
            </a:r>
          </a:p>
          <a:p>
            <a:pPr marL="715963" lvl="1"/>
            <a:r>
              <a:rPr lang="en-AU" dirty="0">
                <a:hlinkClick r:id="rId3"/>
              </a:rPr>
              <a:t>Hotspot Coastal Adaptation and Protection </a:t>
            </a:r>
            <a:r>
              <a:rPr lang="en-AU" dirty="0"/>
              <a:t>(H-CAP) (For relevant identified coastal hotspots)</a:t>
            </a:r>
          </a:p>
          <a:p>
            <a:pPr marL="715963" lvl="1"/>
            <a:r>
              <a:rPr lang="en-AU" dirty="0" err="1">
                <a:hlinkClick r:id="rId4"/>
              </a:rPr>
              <a:t>Coastwest</a:t>
            </a:r>
            <a:r>
              <a:rPr lang="en-AU" dirty="0">
                <a:hlinkClick r:id="rId4"/>
              </a:rPr>
              <a:t> grants </a:t>
            </a:r>
            <a:r>
              <a:rPr lang="en-AU" dirty="0"/>
              <a:t>(Can fund softer works, but not capital construction)</a:t>
            </a:r>
          </a:p>
          <a:p>
            <a:pPr marL="715963" lvl="1"/>
            <a:r>
              <a:rPr lang="en-AU" dirty="0">
                <a:hlinkClick r:id="rId5"/>
              </a:rPr>
              <a:t>Coastal Management Plan Assistance Program </a:t>
            </a:r>
            <a:r>
              <a:rPr lang="en-AU" dirty="0"/>
              <a:t>(CMPAP) (Planning related projects, including options assessment – not construction)</a:t>
            </a:r>
          </a:p>
          <a:p>
            <a:r>
              <a:rPr lang="en-AU" dirty="0"/>
              <a:t>WALGA can also assist local governments with facilitating </a:t>
            </a:r>
            <a:r>
              <a:rPr lang="en-AU" dirty="0" err="1"/>
              <a:t>CoastWA</a:t>
            </a:r>
            <a:r>
              <a:rPr lang="en-AU" dirty="0"/>
              <a:t> funding applications</a:t>
            </a:r>
          </a:p>
          <a:p>
            <a:endParaRPr lang="en-AU" dirty="0"/>
          </a:p>
          <a:p>
            <a:endParaRPr lang="en-AU" dirty="0">
              <a:solidFill>
                <a:srgbClr val="FEBF60"/>
              </a:solidFill>
              <a:effectLst/>
              <a:latin typeface="Helvetica" pitchFamily="2" charset="0"/>
            </a:endParaRPr>
          </a:p>
          <a:p>
            <a:endParaRPr lang="en-AU" dirty="0"/>
          </a:p>
          <a:p>
            <a:endParaRPr lang="en-AU" dirty="0">
              <a:solidFill>
                <a:srgbClr val="FEBF60"/>
              </a:solidFill>
              <a:effectLst/>
              <a:latin typeface="Helvetica" pitchFamily="2" charset="0"/>
            </a:endParaRPr>
          </a:p>
          <a:p>
            <a:endParaRPr lang="en-US" dirty="0"/>
          </a:p>
        </p:txBody>
      </p:sp>
    </p:spTree>
    <p:extLst>
      <p:ext uri="{BB962C8B-B14F-4D97-AF65-F5344CB8AC3E}">
        <p14:creationId xmlns:p14="http://schemas.microsoft.com/office/powerpoint/2010/main" val="1066273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E272-2CDD-3070-2D19-C576A8F994FD}"/>
              </a:ext>
            </a:extLst>
          </p:cNvPr>
          <p:cNvSpPr>
            <a:spLocks noGrp="1"/>
          </p:cNvSpPr>
          <p:nvPr>
            <p:ph type="title"/>
          </p:nvPr>
        </p:nvSpPr>
        <p:spPr/>
        <p:txBody>
          <a:bodyPr/>
          <a:lstStyle/>
          <a:p>
            <a:r>
              <a:rPr lang="en-US" dirty="0"/>
              <a:t>Funding sources</a:t>
            </a:r>
          </a:p>
        </p:txBody>
      </p:sp>
      <p:sp>
        <p:nvSpPr>
          <p:cNvPr id="3" name="Text Placeholder 2">
            <a:extLst>
              <a:ext uri="{FF2B5EF4-FFF2-40B4-BE49-F238E27FC236}">
                <a16:creationId xmlns:a16="http://schemas.microsoft.com/office/drawing/2014/main" id="{006FCE37-C32D-4896-39F1-BA3E5B25F38B}"/>
              </a:ext>
            </a:extLst>
          </p:cNvPr>
          <p:cNvSpPr>
            <a:spLocks noGrp="1"/>
          </p:cNvSpPr>
          <p:nvPr>
            <p:ph type="body" sz="quarter" idx="10"/>
          </p:nvPr>
        </p:nvSpPr>
        <p:spPr>
          <a:xfrm>
            <a:off x="469900" y="2036763"/>
            <a:ext cx="10360025" cy="4821237"/>
          </a:xfrm>
        </p:spPr>
        <p:txBody>
          <a:bodyPr>
            <a:normAutofit/>
          </a:bodyPr>
          <a:lstStyle/>
          <a:p>
            <a:r>
              <a:rPr lang="en-AU" dirty="0"/>
              <a:t>Federal</a:t>
            </a:r>
          </a:p>
          <a:p>
            <a:pPr marL="715963" indent="-374650"/>
            <a:r>
              <a:rPr lang="en-AU" dirty="0">
                <a:hlinkClick r:id="rId3"/>
              </a:rPr>
              <a:t>Disaster Ready Fund</a:t>
            </a:r>
            <a:endParaRPr lang="en-AU" dirty="0"/>
          </a:p>
          <a:p>
            <a:pPr marL="715963" indent="-374650"/>
            <a:r>
              <a:rPr lang="en-AU" dirty="0">
                <a:hlinkClick r:id="rId4"/>
              </a:rPr>
              <a:t>National Disaster Risk Reduction </a:t>
            </a:r>
            <a:r>
              <a:rPr lang="en-AU" dirty="0"/>
              <a:t>grants</a:t>
            </a:r>
          </a:p>
          <a:p>
            <a:endParaRPr lang="en-AU" dirty="0"/>
          </a:p>
          <a:p>
            <a:endParaRPr lang="en-AU" dirty="0"/>
          </a:p>
          <a:p>
            <a:endParaRPr lang="en-AU" dirty="0"/>
          </a:p>
          <a:p>
            <a:endParaRPr lang="en-AU" dirty="0">
              <a:solidFill>
                <a:srgbClr val="FEBF60"/>
              </a:solidFill>
              <a:effectLst/>
              <a:latin typeface="Helvetica" pitchFamily="2" charset="0"/>
            </a:endParaRPr>
          </a:p>
          <a:p>
            <a:endParaRPr lang="en-AU" dirty="0"/>
          </a:p>
          <a:p>
            <a:endParaRPr lang="en-AU" dirty="0">
              <a:solidFill>
                <a:srgbClr val="FEBF60"/>
              </a:solidFill>
              <a:effectLst/>
              <a:latin typeface="Helvetica" pitchFamily="2" charset="0"/>
            </a:endParaRPr>
          </a:p>
          <a:p>
            <a:endParaRPr lang="en-US" dirty="0"/>
          </a:p>
        </p:txBody>
      </p:sp>
    </p:spTree>
    <p:extLst>
      <p:ext uri="{BB962C8B-B14F-4D97-AF65-F5344CB8AC3E}">
        <p14:creationId xmlns:p14="http://schemas.microsoft.com/office/powerpoint/2010/main" val="340133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A1C7-DC3A-3DFE-9934-B6135796B197}"/>
              </a:ext>
            </a:extLst>
          </p:cNvPr>
          <p:cNvSpPr>
            <a:spLocks noGrp="1"/>
          </p:cNvSpPr>
          <p:nvPr>
            <p:ph type="title"/>
          </p:nvPr>
        </p:nvSpPr>
        <p:spPr>
          <a:xfrm>
            <a:off x="469899" y="1168736"/>
            <a:ext cx="10143672" cy="5193964"/>
          </a:xfrm>
        </p:spPr>
        <p:txBody>
          <a:bodyPr/>
          <a:lstStyle/>
          <a:p>
            <a:r>
              <a:rPr lang="en-US" dirty="0"/>
              <a:t>In short, the implementation section is the section that ultimately defines action, and may be the primary reference section for </a:t>
            </a:r>
            <a:r>
              <a:rPr lang="en-US" i="1" dirty="0"/>
              <a:t>most</a:t>
            </a:r>
            <a:r>
              <a:rPr lang="en-US" dirty="0"/>
              <a:t> users…</a:t>
            </a:r>
          </a:p>
        </p:txBody>
      </p:sp>
    </p:spTree>
    <p:extLst>
      <p:ext uri="{BB962C8B-B14F-4D97-AF65-F5344CB8AC3E}">
        <p14:creationId xmlns:p14="http://schemas.microsoft.com/office/powerpoint/2010/main" val="3525863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59B44B-CF09-C171-705C-F00E4C133078}"/>
              </a:ext>
            </a:extLst>
          </p:cNvPr>
          <p:cNvSpPr>
            <a:spLocks noGrp="1"/>
          </p:cNvSpPr>
          <p:nvPr>
            <p:ph type="title"/>
          </p:nvPr>
        </p:nvSpPr>
        <p:spPr>
          <a:xfrm>
            <a:off x="469900" y="1168736"/>
            <a:ext cx="10869500" cy="763200"/>
          </a:xfrm>
        </p:spPr>
        <p:txBody>
          <a:bodyPr/>
          <a:lstStyle/>
          <a:p>
            <a:r>
              <a:rPr lang="en-US" dirty="0"/>
              <a:t>Funding equity</a:t>
            </a:r>
          </a:p>
        </p:txBody>
      </p:sp>
      <p:sp>
        <p:nvSpPr>
          <p:cNvPr id="5" name="Text Placeholder 2">
            <a:extLst>
              <a:ext uri="{FF2B5EF4-FFF2-40B4-BE49-F238E27FC236}">
                <a16:creationId xmlns:a16="http://schemas.microsoft.com/office/drawing/2014/main" id="{1D697849-C25C-7851-DD55-B27E3C0BD20A}"/>
              </a:ext>
            </a:extLst>
          </p:cNvPr>
          <p:cNvSpPr txBox="1">
            <a:spLocks/>
          </p:cNvSpPr>
          <p:nvPr/>
        </p:nvSpPr>
        <p:spPr>
          <a:xfrm>
            <a:off x="469900" y="2036763"/>
            <a:ext cx="9921009" cy="4211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n-lt"/>
              </a:rPr>
              <a:t>One of the biggest challenges</a:t>
            </a:r>
          </a:p>
          <a:p>
            <a:r>
              <a:rPr lang="en-AU" dirty="0">
                <a:latin typeface="+mn-lt"/>
              </a:rPr>
              <a:t>Cost for coastal management can be very high</a:t>
            </a:r>
          </a:p>
          <a:p>
            <a:r>
              <a:rPr lang="en-AU" dirty="0">
                <a:latin typeface="+mn-lt"/>
              </a:rPr>
              <a:t>Beneficiaries may not understand the total cost impost to the state - taxpayers</a:t>
            </a:r>
          </a:p>
          <a:p>
            <a:r>
              <a:rPr lang="en-AU" dirty="0">
                <a:latin typeface="+mn-lt"/>
              </a:rPr>
              <a:t>WA Coastal Zone Strategy is very clear</a:t>
            </a:r>
          </a:p>
          <a:p>
            <a:pPr marL="0" indent="0">
              <a:buFont typeface="Arial" panose="020B0604020202020204" pitchFamily="34" charset="0"/>
              <a:buNone/>
            </a:pPr>
            <a:endParaRPr lang="en-AU" dirty="0"/>
          </a:p>
          <a:p>
            <a:endParaRPr lang="en-AU" dirty="0"/>
          </a:p>
          <a:p>
            <a:endParaRPr lang="en-AU" dirty="0">
              <a:solidFill>
                <a:srgbClr val="FEBF60"/>
              </a:solidFill>
              <a:latin typeface="Helvetica" pitchFamily="2" charset="0"/>
            </a:endParaRPr>
          </a:p>
          <a:p>
            <a:endParaRPr lang="en-AU" dirty="0"/>
          </a:p>
          <a:p>
            <a:endParaRPr lang="en-AU" dirty="0">
              <a:solidFill>
                <a:srgbClr val="FEBF60"/>
              </a:solidFill>
              <a:latin typeface="Helvetica" pitchFamily="2" charset="0"/>
            </a:endParaRPr>
          </a:p>
          <a:p>
            <a:endParaRPr lang="en-US" dirty="0"/>
          </a:p>
        </p:txBody>
      </p:sp>
    </p:spTree>
    <p:extLst>
      <p:ext uri="{BB962C8B-B14F-4D97-AF65-F5344CB8AC3E}">
        <p14:creationId xmlns:p14="http://schemas.microsoft.com/office/powerpoint/2010/main" val="201687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365242" y="2159000"/>
            <a:ext cx="4988558" cy="2755900"/>
          </a:xfrm>
        </p:spPr>
        <p:txBody>
          <a:bodyPr/>
          <a:lstStyle/>
          <a:p>
            <a:r>
              <a:rPr lang="en-US" dirty="0"/>
              <a:t>CASE STUDY SUMMARY</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t="11993" b="11993"/>
          <a:stretch/>
        </p:blipFill>
        <p:spPr>
          <a:xfrm>
            <a:off x="-93980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1437777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lstStyle/>
          <a:p>
            <a:r>
              <a:rPr lang="en-US" dirty="0"/>
              <a:t>CHRMAP’s reviewed – 21 (2014 – 2024)</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543425"/>
          </a:xfrm>
        </p:spPr>
        <p:txBody>
          <a:bodyPr/>
          <a:lstStyle/>
          <a:p>
            <a:r>
              <a:rPr lang="en-US" dirty="0"/>
              <a:t>None met all of the guideline / specifics from the scope of works</a:t>
            </a:r>
          </a:p>
          <a:p>
            <a:r>
              <a:rPr lang="en-US" dirty="0"/>
              <a:t>More than half remained silent on who was responsible or how it would be funded</a:t>
            </a:r>
          </a:p>
          <a:p>
            <a:r>
              <a:rPr lang="en-US" dirty="0"/>
              <a:t>Good news – the older they are, the more likely they are to have missed some of the guideline requirements!</a:t>
            </a:r>
          </a:p>
          <a:p>
            <a:r>
              <a:rPr lang="en-US" dirty="0"/>
              <a:t>More recent examples are often the longest</a:t>
            </a:r>
          </a:p>
          <a:p>
            <a:endParaRPr lang="en-US" dirty="0"/>
          </a:p>
          <a:p>
            <a:endParaRPr lang="en-US" dirty="0"/>
          </a:p>
        </p:txBody>
      </p:sp>
    </p:spTree>
    <p:extLst>
      <p:ext uri="{BB962C8B-B14F-4D97-AF65-F5344CB8AC3E}">
        <p14:creationId xmlns:p14="http://schemas.microsoft.com/office/powerpoint/2010/main" val="14664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lstStyle/>
          <a:p>
            <a:r>
              <a:rPr lang="en-US" dirty="0"/>
              <a:t>CHRMAP’s reviewed – 21 (2014 – 2024)</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1931936"/>
            <a:ext cx="10302875" cy="4926064"/>
          </a:xfrm>
        </p:spPr>
        <p:txBody>
          <a:bodyPr>
            <a:normAutofit/>
          </a:bodyPr>
          <a:lstStyle/>
          <a:p>
            <a:pPr marL="0" indent="0">
              <a:buNone/>
            </a:pPr>
            <a:r>
              <a:rPr lang="en-US" dirty="0"/>
              <a:t>None of the CHRMAPs reviewed followed the scope of guideline document strictly…</a:t>
            </a:r>
          </a:p>
          <a:p>
            <a:endParaRPr lang="en-US" dirty="0"/>
          </a:p>
          <a:p>
            <a:pPr marL="0" indent="0">
              <a:buNone/>
            </a:pPr>
            <a:r>
              <a:rPr lang="en-US" dirty="0"/>
              <a:t>Variations:</a:t>
            </a:r>
          </a:p>
          <a:p>
            <a:r>
              <a:rPr lang="en-US" dirty="0"/>
              <a:t>Start at management unit recommendations and finishing with funding (possible more like scope document)</a:t>
            </a:r>
          </a:p>
          <a:p>
            <a:r>
              <a:rPr lang="en-US" dirty="0"/>
              <a:t>Start at planning and monitoring actions and finishing with CHRMAP review</a:t>
            </a:r>
          </a:p>
          <a:p>
            <a:r>
              <a:rPr lang="en-US" dirty="0"/>
              <a:t>Put planning and funding in a previous chapter – keep the implementation chapter for recommendations</a:t>
            </a:r>
          </a:p>
          <a:p>
            <a:endParaRPr lang="en-US" dirty="0"/>
          </a:p>
          <a:p>
            <a:pPr marL="0" indent="0">
              <a:buNone/>
            </a:pPr>
            <a:endParaRPr lang="en-US" dirty="0"/>
          </a:p>
        </p:txBody>
      </p:sp>
    </p:spTree>
    <p:extLst>
      <p:ext uri="{BB962C8B-B14F-4D97-AF65-F5344CB8AC3E}">
        <p14:creationId xmlns:p14="http://schemas.microsoft.com/office/powerpoint/2010/main" val="1162151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Description automatically generated">
            <a:extLst>
              <a:ext uri="{FF2B5EF4-FFF2-40B4-BE49-F238E27FC236}">
                <a16:creationId xmlns:a16="http://schemas.microsoft.com/office/drawing/2014/main" id="{962BC549-08BD-33C2-82BC-B8D63986CCC8}"/>
              </a:ext>
            </a:extLst>
          </p:cNvPr>
          <p:cNvPicPr>
            <a:picLocks noChangeAspect="1"/>
          </p:cNvPicPr>
          <p:nvPr/>
        </p:nvPicPr>
        <p:blipFill>
          <a:blip r:embed="rId3"/>
          <a:stretch>
            <a:fillRect/>
          </a:stretch>
        </p:blipFill>
        <p:spPr>
          <a:xfrm>
            <a:off x="49076" y="1560918"/>
            <a:ext cx="12093847" cy="4839882"/>
          </a:xfrm>
          <a:prstGeom prst="rect">
            <a:avLst/>
          </a:prstGeom>
        </p:spPr>
      </p:pic>
      <p:sp>
        <p:nvSpPr>
          <p:cNvPr id="5" name="Text Placeholder 2">
            <a:extLst>
              <a:ext uri="{FF2B5EF4-FFF2-40B4-BE49-F238E27FC236}">
                <a16:creationId xmlns:a16="http://schemas.microsoft.com/office/drawing/2014/main" id="{8834EC62-35B7-8DEC-2BBD-46F7C29ED218}"/>
              </a:ext>
            </a:extLst>
          </p:cNvPr>
          <p:cNvSpPr txBox="1">
            <a:spLocks/>
          </p:cNvSpPr>
          <p:nvPr/>
        </p:nvSpPr>
        <p:spPr>
          <a:xfrm>
            <a:off x="412749" y="6357257"/>
            <a:ext cx="3876222" cy="2778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n-lt"/>
              </a:rPr>
              <a:t>Source: City of Bunbury</a:t>
            </a:r>
          </a:p>
        </p:txBody>
      </p:sp>
    </p:spTree>
    <p:extLst>
      <p:ext uri="{BB962C8B-B14F-4D97-AF65-F5344CB8AC3E}">
        <p14:creationId xmlns:p14="http://schemas.microsoft.com/office/powerpoint/2010/main" val="4133071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lstStyle/>
          <a:p>
            <a:r>
              <a:rPr lang="en-US" dirty="0"/>
              <a:t>CHRMAP’s reviewed – 21 (2014 – 2024)</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543425"/>
          </a:xfrm>
        </p:spPr>
        <p:txBody>
          <a:bodyPr/>
          <a:lstStyle/>
          <a:p>
            <a:r>
              <a:rPr lang="en-US" dirty="0"/>
              <a:t>What this tells us is that the development of this section is evolving</a:t>
            </a:r>
          </a:p>
          <a:p>
            <a:r>
              <a:rPr lang="en-US" dirty="0"/>
              <a:t>The examples referenced in this presentation each have excellent elements </a:t>
            </a:r>
          </a:p>
          <a:p>
            <a:r>
              <a:rPr lang="en-US" dirty="0"/>
              <a:t>The best examples have a technical document and an easier to read version </a:t>
            </a:r>
          </a:p>
          <a:p>
            <a:endParaRPr lang="en-US" dirty="0"/>
          </a:p>
          <a:p>
            <a:endParaRPr lang="en-US" dirty="0"/>
          </a:p>
        </p:txBody>
      </p:sp>
    </p:spTree>
    <p:extLst>
      <p:ext uri="{BB962C8B-B14F-4D97-AF65-F5344CB8AC3E}">
        <p14:creationId xmlns:p14="http://schemas.microsoft.com/office/powerpoint/2010/main" val="3617626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2159000"/>
            <a:ext cx="4587240" cy="2755900"/>
          </a:xfrm>
        </p:spPr>
        <p:txBody>
          <a:bodyPr/>
          <a:lstStyle/>
          <a:p>
            <a:r>
              <a:rPr lang="en-US" dirty="0"/>
              <a:t>COMMON ACTIONS</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l="13000" r="13000"/>
          <a:stretch/>
        </p:blipFill>
        <p:spPr>
          <a:xfrm>
            <a:off x="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11407740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Planning</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899" y="2036763"/>
            <a:ext cx="9974263" cy="4821237"/>
          </a:xfrm>
        </p:spPr>
        <p:txBody>
          <a:bodyPr>
            <a:normAutofit/>
          </a:bodyPr>
          <a:lstStyle/>
          <a:p>
            <a:r>
              <a:rPr lang="en-US" dirty="0"/>
              <a:t>Notifications on Title*</a:t>
            </a:r>
          </a:p>
          <a:p>
            <a:r>
              <a:rPr lang="en-US" dirty="0"/>
              <a:t>Limited planning consents*</a:t>
            </a:r>
          </a:p>
          <a:p>
            <a:r>
              <a:rPr lang="en-US" dirty="0"/>
              <a:t>Structure Plan and Foreshore Management Plan reviews</a:t>
            </a:r>
          </a:p>
          <a:p>
            <a:r>
              <a:rPr lang="en-US" dirty="0"/>
              <a:t>Asset Audit / Management Plan</a:t>
            </a:r>
          </a:p>
          <a:p>
            <a:r>
              <a:rPr lang="en-US" dirty="0"/>
              <a:t>Emergency evacuation planning</a:t>
            </a:r>
          </a:p>
          <a:p>
            <a:pPr marL="0" indent="0">
              <a:buNone/>
            </a:pPr>
            <a:endParaRPr lang="en-US" dirty="0"/>
          </a:p>
          <a:p>
            <a:endParaRPr lang="en-US" dirty="0"/>
          </a:p>
        </p:txBody>
      </p:sp>
    </p:spTree>
    <p:extLst>
      <p:ext uri="{BB962C8B-B14F-4D97-AF65-F5344CB8AC3E}">
        <p14:creationId xmlns:p14="http://schemas.microsoft.com/office/powerpoint/2010/main" val="762064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Planning</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899" y="2036763"/>
            <a:ext cx="9974263" cy="4821237"/>
          </a:xfrm>
        </p:spPr>
        <p:txBody>
          <a:bodyPr>
            <a:normAutofit/>
          </a:bodyPr>
          <a:lstStyle/>
          <a:p>
            <a:r>
              <a:rPr lang="en-US" dirty="0"/>
              <a:t>Local Planning Strategy review</a:t>
            </a:r>
          </a:p>
          <a:p>
            <a:r>
              <a:rPr lang="en-US" dirty="0"/>
              <a:t>Scheme - Special Control Area (avoid further development)*</a:t>
            </a:r>
          </a:p>
          <a:p>
            <a:r>
              <a:rPr lang="en-US" dirty="0"/>
              <a:t>Local Planning Policy (supporting SCA)*</a:t>
            </a:r>
          </a:p>
          <a:p>
            <a:r>
              <a:rPr lang="en-US" dirty="0"/>
              <a:t>Reservation of land</a:t>
            </a:r>
          </a:p>
          <a:p>
            <a:r>
              <a:rPr lang="en-US" dirty="0"/>
              <a:t>Managed retreat planning</a:t>
            </a:r>
          </a:p>
          <a:p>
            <a:pPr marL="0" indent="0">
              <a:buNone/>
            </a:pPr>
            <a:endParaRPr lang="en-US" dirty="0"/>
          </a:p>
          <a:p>
            <a:endParaRPr lang="en-US" dirty="0"/>
          </a:p>
        </p:txBody>
      </p:sp>
    </p:spTree>
    <p:extLst>
      <p:ext uri="{BB962C8B-B14F-4D97-AF65-F5344CB8AC3E}">
        <p14:creationId xmlns:p14="http://schemas.microsoft.com/office/powerpoint/2010/main" val="8671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Investigations</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821237"/>
          </a:xfrm>
        </p:spPr>
        <p:txBody>
          <a:bodyPr>
            <a:normAutofit/>
          </a:bodyPr>
          <a:lstStyle/>
          <a:p>
            <a:r>
              <a:rPr lang="en-US" dirty="0"/>
              <a:t>Sand Source Investigations</a:t>
            </a:r>
          </a:p>
          <a:p>
            <a:r>
              <a:rPr lang="en-US" dirty="0"/>
              <a:t>Rock Source Investigation</a:t>
            </a:r>
          </a:p>
          <a:p>
            <a:r>
              <a:rPr lang="en-AU" dirty="0"/>
              <a:t>Terrestrial flood and groundwater implications</a:t>
            </a:r>
          </a:p>
          <a:p>
            <a:r>
              <a:rPr lang="en-US" dirty="0"/>
              <a:t>Geotechnical</a:t>
            </a:r>
          </a:p>
          <a:p>
            <a:r>
              <a:rPr lang="en-US" dirty="0"/>
              <a:t>Survey (LiDAR, DEM)</a:t>
            </a:r>
          </a:p>
          <a:p>
            <a:r>
              <a:rPr lang="en-US" dirty="0"/>
              <a:t>Bathymetric survey</a:t>
            </a:r>
          </a:p>
          <a:p>
            <a:r>
              <a:rPr lang="en-US" dirty="0" err="1"/>
              <a:t>Metocean</a:t>
            </a:r>
            <a:r>
              <a:rPr lang="en-US" dirty="0"/>
              <a:t> data</a:t>
            </a:r>
          </a:p>
          <a:p>
            <a:r>
              <a:rPr lang="en-US" dirty="0"/>
              <a:t>Leaseback and land swap investigations</a:t>
            </a:r>
          </a:p>
          <a:p>
            <a:endParaRPr lang="en-US" dirty="0"/>
          </a:p>
          <a:p>
            <a:pPr marL="0" indent="0">
              <a:buNone/>
            </a:pPr>
            <a:endParaRPr lang="en-AU" dirty="0"/>
          </a:p>
          <a:p>
            <a:endParaRPr lang="en-US" dirty="0"/>
          </a:p>
        </p:txBody>
      </p:sp>
    </p:spTree>
    <p:extLst>
      <p:ext uri="{BB962C8B-B14F-4D97-AF65-F5344CB8AC3E}">
        <p14:creationId xmlns:p14="http://schemas.microsoft.com/office/powerpoint/2010/main" val="2358027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5D789B-C39F-4576-5D66-0032773578E5}"/>
              </a:ext>
            </a:extLst>
          </p:cNvPr>
          <p:cNvSpPr txBox="1"/>
          <p:nvPr/>
        </p:nvSpPr>
        <p:spPr>
          <a:xfrm>
            <a:off x="786044" y="2181412"/>
            <a:ext cx="4048388" cy="3420197"/>
          </a:xfrm>
          <a:prstGeom prst="rect">
            <a:avLst/>
          </a:prstGeom>
          <a:solidFill>
            <a:schemeClr val="bg1"/>
          </a:solidFill>
        </p:spPr>
        <p:txBody>
          <a:bodyPr wrap="square" rtlCol="0">
            <a:noAutofit/>
          </a:bodyPr>
          <a:lstStyle/>
          <a:p>
            <a:pPr algn="ctr"/>
            <a:endParaRPr lang="en-US" sz="2000" dirty="0">
              <a:latin typeface="Univers" panose="020B0503020202020204" pitchFamily="34" charset="0"/>
            </a:endParaRPr>
          </a:p>
          <a:p>
            <a:pPr algn="ctr"/>
            <a:r>
              <a:rPr lang="en-US" sz="7200" dirty="0">
                <a:latin typeface="+mj-lt"/>
              </a:rPr>
              <a:t>4</a:t>
            </a:r>
          </a:p>
          <a:p>
            <a:pPr algn="ctr"/>
            <a:r>
              <a:rPr lang="en-US" sz="2400" dirty="0">
                <a:latin typeface="+mj-lt"/>
              </a:rPr>
              <a:t>The number of stakeholders who explicitly said they wished they knew this</a:t>
            </a:r>
          </a:p>
        </p:txBody>
      </p:sp>
      <p:sp>
        <p:nvSpPr>
          <p:cNvPr id="4" name="TextBox 3">
            <a:extLst>
              <a:ext uri="{FF2B5EF4-FFF2-40B4-BE49-F238E27FC236}">
                <a16:creationId xmlns:a16="http://schemas.microsoft.com/office/drawing/2014/main" id="{D94054EB-B004-D5EE-C7B0-473ABE19ED41}"/>
              </a:ext>
            </a:extLst>
          </p:cNvPr>
          <p:cNvSpPr txBox="1"/>
          <p:nvPr/>
        </p:nvSpPr>
        <p:spPr>
          <a:xfrm>
            <a:off x="5079308" y="2181412"/>
            <a:ext cx="4302454" cy="3595505"/>
          </a:xfrm>
          <a:prstGeom prst="rect">
            <a:avLst/>
          </a:prstGeom>
          <a:solidFill>
            <a:schemeClr val="bg1"/>
          </a:solidFill>
        </p:spPr>
        <p:txBody>
          <a:bodyPr wrap="square" rtlCol="0">
            <a:noAutofit/>
          </a:bodyPr>
          <a:lstStyle/>
          <a:p>
            <a:pPr algn="ctr"/>
            <a:endParaRPr lang="en-US" sz="2000" dirty="0">
              <a:latin typeface="Univers" panose="020B0503020202020204" pitchFamily="34" charset="0"/>
            </a:endParaRPr>
          </a:p>
          <a:p>
            <a:pPr algn="ctr"/>
            <a:r>
              <a:rPr lang="en-US" sz="7200" dirty="0">
                <a:latin typeface="+mj-lt"/>
              </a:rPr>
              <a:t>6</a:t>
            </a:r>
          </a:p>
          <a:p>
            <a:pPr algn="ctr"/>
            <a:r>
              <a:rPr lang="en-US" sz="2400" dirty="0">
                <a:latin typeface="+mj-lt"/>
              </a:rPr>
              <a:t>The number of stakeholders who said they wished they had involved more directorates</a:t>
            </a:r>
          </a:p>
        </p:txBody>
      </p:sp>
    </p:spTree>
    <p:extLst>
      <p:ext uri="{BB962C8B-B14F-4D97-AF65-F5344CB8AC3E}">
        <p14:creationId xmlns:p14="http://schemas.microsoft.com/office/powerpoint/2010/main" val="129682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Monitoring</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821237"/>
          </a:xfrm>
        </p:spPr>
        <p:txBody>
          <a:bodyPr>
            <a:normAutofit/>
          </a:bodyPr>
          <a:lstStyle/>
          <a:p>
            <a:r>
              <a:rPr lang="en-AU" dirty="0"/>
              <a:t>Protection Structure Audit</a:t>
            </a:r>
          </a:p>
          <a:p>
            <a:r>
              <a:rPr lang="en-US" dirty="0"/>
              <a:t>Routine beach and dune surveys</a:t>
            </a:r>
          </a:p>
          <a:p>
            <a:r>
              <a:rPr lang="en-US" dirty="0"/>
              <a:t>Corresponding monitoring photos at the same time as beach surveys</a:t>
            </a:r>
          </a:p>
          <a:p>
            <a:endParaRPr lang="en-AU" dirty="0"/>
          </a:p>
          <a:p>
            <a:endParaRPr lang="en-US" dirty="0"/>
          </a:p>
        </p:txBody>
      </p:sp>
    </p:spTree>
    <p:extLst>
      <p:ext uri="{BB962C8B-B14F-4D97-AF65-F5344CB8AC3E}">
        <p14:creationId xmlns:p14="http://schemas.microsoft.com/office/powerpoint/2010/main" val="1727881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Protect</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249737"/>
          </a:xfrm>
        </p:spPr>
        <p:txBody>
          <a:bodyPr>
            <a:normAutofit/>
          </a:bodyPr>
          <a:lstStyle/>
          <a:p>
            <a:r>
              <a:rPr lang="en-AU" dirty="0"/>
              <a:t>Delivering options already designed</a:t>
            </a:r>
          </a:p>
          <a:p>
            <a:r>
              <a:rPr lang="en-AU" dirty="0"/>
              <a:t>Further investigations and monitoring (see previous slides)</a:t>
            </a:r>
          </a:p>
          <a:p>
            <a:r>
              <a:rPr lang="en-AU" dirty="0"/>
              <a:t>Feasibility studies</a:t>
            </a:r>
          </a:p>
          <a:p>
            <a:r>
              <a:rPr lang="en-AU" dirty="0"/>
              <a:t>Detailed design and costing of future protect measures </a:t>
            </a:r>
          </a:p>
          <a:p>
            <a:r>
              <a:rPr lang="en-AU" dirty="0"/>
              <a:t>Dune rehabilitation plans and planting programs</a:t>
            </a:r>
          </a:p>
          <a:p>
            <a:r>
              <a:rPr lang="en-AU" dirty="0"/>
              <a:t>Manage beach access*</a:t>
            </a:r>
            <a:endParaRPr lang="en-US" dirty="0"/>
          </a:p>
          <a:p>
            <a:endParaRPr lang="en-AU" dirty="0"/>
          </a:p>
          <a:p>
            <a:endParaRPr lang="en-US" dirty="0"/>
          </a:p>
        </p:txBody>
      </p:sp>
    </p:spTree>
    <p:extLst>
      <p:ext uri="{BB962C8B-B14F-4D97-AF65-F5344CB8AC3E}">
        <p14:creationId xmlns:p14="http://schemas.microsoft.com/office/powerpoint/2010/main" val="1782656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Funding</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821237"/>
          </a:xfrm>
        </p:spPr>
        <p:txBody>
          <a:bodyPr>
            <a:normAutofit/>
          </a:bodyPr>
          <a:lstStyle/>
          <a:p>
            <a:r>
              <a:rPr lang="en-US" dirty="0"/>
              <a:t>Rates levy / Specified Area Rate investigation</a:t>
            </a:r>
          </a:p>
          <a:p>
            <a:r>
              <a:rPr lang="en-AU" dirty="0"/>
              <a:t>Further cost benefit or</a:t>
            </a:r>
            <a:r>
              <a:rPr lang="en-US" dirty="0"/>
              <a:t> benefit distribution analysis</a:t>
            </a:r>
          </a:p>
          <a:p>
            <a:r>
              <a:rPr lang="en-US" dirty="0"/>
              <a:t>Engagement with community on funding options specifically (all ratepayers)</a:t>
            </a:r>
          </a:p>
          <a:p>
            <a:r>
              <a:rPr lang="en-US" dirty="0"/>
              <a:t>Grants and funding*</a:t>
            </a:r>
          </a:p>
          <a:p>
            <a:endParaRPr lang="en-US" dirty="0"/>
          </a:p>
        </p:txBody>
      </p:sp>
    </p:spTree>
    <p:extLst>
      <p:ext uri="{BB962C8B-B14F-4D97-AF65-F5344CB8AC3E}">
        <p14:creationId xmlns:p14="http://schemas.microsoft.com/office/powerpoint/2010/main" val="3654821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Communications</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821237"/>
          </a:xfrm>
        </p:spPr>
        <p:txBody>
          <a:bodyPr>
            <a:normAutofit/>
          </a:bodyPr>
          <a:lstStyle/>
          <a:p>
            <a:r>
              <a:rPr lang="en-US" dirty="0"/>
              <a:t>Communication – letter to all properties and organisations within the hazard zone*</a:t>
            </a:r>
          </a:p>
          <a:p>
            <a:r>
              <a:rPr lang="en-US" dirty="0"/>
              <a:t>Advice to Real Estate and Settlement Agents (Land Purchase Inquiry)</a:t>
            </a:r>
          </a:p>
          <a:p>
            <a:r>
              <a:rPr lang="en-US" dirty="0"/>
              <a:t>Fact Sheets, web portal</a:t>
            </a:r>
          </a:p>
          <a:p>
            <a:r>
              <a:rPr lang="en-US" dirty="0"/>
              <a:t>Signage and education strategies</a:t>
            </a:r>
          </a:p>
          <a:p>
            <a:r>
              <a:rPr lang="en-US" dirty="0"/>
              <a:t>Coastal Reference Group</a:t>
            </a:r>
          </a:p>
          <a:p>
            <a:r>
              <a:rPr lang="en-US" dirty="0"/>
              <a:t>Other ongoing engagement</a:t>
            </a:r>
          </a:p>
          <a:p>
            <a:endParaRPr lang="en-US" dirty="0"/>
          </a:p>
        </p:txBody>
      </p:sp>
    </p:spTree>
    <p:extLst>
      <p:ext uri="{BB962C8B-B14F-4D97-AF65-F5344CB8AC3E}">
        <p14:creationId xmlns:p14="http://schemas.microsoft.com/office/powerpoint/2010/main" val="16264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Common CHRMAP Actions - Reviews</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599386" cy="4821237"/>
          </a:xfrm>
        </p:spPr>
        <p:txBody>
          <a:bodyPr>
            <a:normAutofit/>
          </a:bodyPr>
          <a:lstStyle/>
          <a:p>
            <a:r>
              <a:rPr lang="en-US" dirty="0"/>
              <a:t>Progress Review</a:t>
            </a:r>
          </a:p>
          <a:p>
            <a:r>
              <a:rPr lang="en-US" dirty="0"/>
              <a:t>CHRMAP review</a:t>
            </a:r>
          </a:p>
          <a:p>
            <a:endParaRPr lang="en-US" dirty="0"/>
          </a:p>
        </p:txBody>
      </p:sp>
    </p:spTree>
    <p:extLst>
      <p:ext uri="{BB962C8B-B14F-4D97-AF65-F5344CB8AC3E}">
        <p14:creationId xmlns:p14="http://schemas.microsoft.com/office/powerpoint/2010/main" val="1874571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2159000"/>
            <a:ext cx="4587240" cy="2755900"/>
          </a:xfrm>
        </p:spPr>
        <p:txBody>
          <a:bodyPr/>
          <a:lstStyle/>
          <a:p>
            <a:r>
              <a:rPr lang="en-US" dirty="0"/>
              <a:t>SUCCESS STORIES &amp; SUGGESTIONS</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l="13000" r="13000"/>
          <a:stretch/>
        </p:blipFill>
        <p:spPr>
          <a:xfrm>
            <a:off x="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2154171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Who has done what</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945688" cy="4821237"/>
          </a:xfrm>
        </p:spPr>
        <p:txBody>
          <a:bodyPr>
            <a:normAutofit/>
          </a:bodyPr>
          <a:lstStyle/>
          <a:p>
            <a:r>
              <a:rPr lang="en-AU" dirty="0"/>
              <a:t>Joondalup, Gingin and Albany – Notifications on Titles</a:t>
            </a:r>
          </a:p>
          <a:p>
            <a:r>
              <a:rPr lang="en-AU" dirty="0"/>
              <a:t>Joondalup – Property Investigation Report notification in place for settlement agents and the public (if accessed)</a:t>
            </a:r>
          </a:p>
          <a:p>
            <a:r>
              <a:rPr lang="en-AU" dirty="0"/>
              <a:t>Murray – partnership with UWA for monitoring (Master of Environmental Engineering student)</a:t>
            </a:r>
          </a:p>
          <a:p>
            <a:r>
              <a:rPr lang="en-AU" dirty="0"/>
              <a:t>Northern Beaches Alliance (Wanneroo, Joondalup, Stirling, Nedlands, Cambridge) – coastal monitoring applications and grants co-applied. Also considering student support</a:t>
            </a:r>
          </a:p>
          <a:p>
            <a:r>
              <a:rPr lang="en-AU" dirty="0"/>
              <a:t>Busselton – long term rates levy and recent increase again </a:t>
            </a:r>
          </a:p>
          <a:p>
            <a:endParaRPr lang="en-US" dirty="0"/>
          </a:p>
          <a:p>
            <a:endParaRPr lang="en-US" dirty="0"/>
          </a:p>
        </p:txBody>
      </p:sp>
    </p:spTree>
    <p:extLst>
      <p:ext uri="{BB962C8B-B14F-4D97-AF65-F5344CB8AC3E}">
        <p14:creationId xmlns:p14="http://schemas.microsoft.com/office/powerpoint/2010/main" val="387098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2824-9609-1D2B-95AE-6FAB72B7DF42}"/>
              </a:ext>
            </a:extLst>
          </p:cNvPr>
          <p:cNvSpPr>
            <a:spLocks noGrp="1"/>
          </p:cNvSpPr>
          <p:nvPr>
            <p:ph type="title"/>
          </p:nvPr>
        </p:nvSpPr>
        <p:spPr/>
        <p:txBody>
          <a:bodyPr>
            <a:normAutofit/>
          </a:bodyPr>
          <a:lstStyle/>
          <a:p>
            <a:r>
              <a:rPr lang="en-US" dirty="0"/>
              <a:t>Suggestions</a:t>
            </a:r>
          </a:p>
        </p:txBody>
      </p:sp>
      <p:sp>
        <p:nvSpPr>
          <p:cNvPr id="3" name="Text Placeholder 2">
            <a:extLst>
              <a:ext uri="{FF2B5EF4-FFF2-40B4-BE49-F238E27FC236}">
                <a16:creationId xmlns:a16="http://schemas.microsoft.com/office/drawing/2014/main" id="{67B8A987-68CC-5CB4-B0B2-4EF98D350CFD}"/>
              </a:ext>
            </a:extLst>
          </p:cNvPr>
          <p:cNvSpPr>
            <a:spLocks noGrp="1"/>
          </p:cNvSpPr>
          <p:nvPr>
            <p:ph type="body" sz="quarter" idx="10"/>
          </p:nvPr>
        </p:nvSpPr>
        <p:spPr>
          <a:xfrm>
            <a:off x="469900" y="2036763"/>
            <a:ext cx="9945688" cy="4821237"/>
          </a:xfrm>
        </p:spPr>
        <p:txBody>
          <a:bodyPr>
            <a:normAutofit/>
          </a:bodyPr>
          <a:lstStyle/>
          <a:p>
            <a:r>
              <a:rPr lang="en-AU" dirty="0"/>
              <a:t>Investment in asset audits over the long term help the case for large grants (Joondalup – Coastal and Estuarine Risk Mitigation Funding)</a:t>
            </a:r>
          </a:p>
          <a:p>
            <a:r>
              <a:rPr lang="en-AU" dirty="0"/>
              <a:t>Set aside rates budget at the start so implementation actions are funded as the CHRMAP is finalised </a:t>
            </a:r>
          </a:p>
          <a:p>
            <a:r>
              <a:rPr lang="en-AU" dirty="0"/>
              <a:t>Implementation is a bit easier if Elected Members are very involved from the start </a:t>
            </a:r>
          </a:p>
          <a:p>
            <a:r>
              <a:rPr lang="en-AU" dirty="0"/>
              <a:t>Engage heavily with planners, parks, asset managers – lots of briefings at implementation stage – staff training</a:t>
            </a:r>
          </a:p>
          <a:p>
            <a:endParaRPr lang="en-AU" dirty="0"/>
          </a:p>
          <a:p>
            <a:endParaRPr lang="en-US" dirty="0"/>
          </a:p>
        </p:txBody>
      </p:sp>
    </p:spTree>
    <p:extLst>
      <p:ext uri="{BB962C8B-B14F-4D97-AF65-F5344CB8AC3E}">
        <p14:creationId xmlns:p14="http://schemas.microsoft.com/office/powerpoint/2010/main" val="32550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2159000"/>
            <a:ext cx="4587240" cy="2755900"/>
          </a:xfrm>
        </p:spPr>
        <p:txBody>
          <a:bodyPr/>
          <a:lstStyle/>
          <a:p>
            <a:r>
              <a:rPr lang="en-US" dirty="0"/>
              <a:t>REFERENCES</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t="11993" b="11993"/>
          <a:stretch/>
        </p:blipFill>
        <p:spPr>
          <a:xfrm>
            <a:off x="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11419401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F0A0-4C64-9975-56D8-0B32351DF59F}"/>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544F366F-6FB3-8192-D9F9-7AF34C73D7C2}"/>
              </a:ext>
            </a:extLst>
          </p:cNvPr>
          <p:cNvSpPr>
            <a:spLocks noGrp="1"/>
          </p:cNvSpPr>
          <p:nvPr>
            <p:ph type="body" sz="quarter" idx="10"/>
          </p:nvPr>
        </p:nvSpPr>
        <p:spPr>
          <a:xfrm>
            <a:off x="469900" y="1931937"/>
            <a:ext cx="9544957" cy="4926064"/>
          </a:xfrm>
        </p:spPr>
        <p:txBody>
          <a:bodyPr>
            <a:normAutofit fontScale="92500" lnSpcReduction="10000"/>
          </a:bodyPr>
          <a:lstStyle/>
          <a:p>
            <a:pPr marL="0" indent="0">
              <a:buNone/>
            </a:pPr>
            <a:r>
              <a:rPr lang="en-US" dirty="0"/>
              <a:t>CHRMAP’s and supporting documents from LGAs:</a:t>
            </a:r>
          </a:p>
          <a:p>
            <a:pPr>
              <a:lnSpc>
                <a:spcPct val="100000"/>
              </a:lnSpc>
            </a:pPr>
            <a:r>
              <a:rPr lang="en-US" sz="2200" dirty="0"/>
              <a:t>Albany</a:t>
            </a:r>
          </a:p>
          <a:p>
            <a:pPr>
              <a:lnSpc>
                <a:spcPct val="100000"/>
              </a:lnSpc>
            </a:pPr>
            <a:r>
              <a:rPr lang="en-US" sz="2200" dirty="0"/>
              <a:t>Augusta-Margaret River</a:t>
            </a:r>
          </a:p>
          <a:p>
            <a:pPr>
              <a:lnSpc>
                <a:spcPct val="100000"/>
              </a:lnSpc>
            </a:pPr>
            <a:r>
              <a:rPr lang="en-US" sz="2200" dirty="0"/>
              <a:t>Broome</a:t>
            </a:r>
          </a:p>
          <a:p>
            <a:pPr>
              <a:lnSpc>
                <a:spcPct val="100000"/>
              </a:lnSpc>
            </a:pPr>
            <a:r>
              <a:rPr lang="en-US" sz="2200" dirty="0"/>
              <a:t>Bunbury</a:t>
            </a:r>
          </a:p>
          <a:p>
            <a:pPr>
              <a:lnSpc>
                <a:spcPct val="100000"/>
              </a:lnSpc>
            </a:pPr>
            <a:r>
              <a:rPr lang="en-US" sz="2200" dirty="0"/>
              <a:t>Busselton</a:t>
            </a:r>
          </a:p>
          <a:p>
            <a:pPr>
              <a:lnSpc>
                <a:spcPct val="100000"/>
              </a:lnSpc>
            </a:pPr>
            <a:r>
              <a:rPr lang="en-US" sz="2200" dirty="0"/>
              <a:t>Cambridge</a:t>
            </a:r>
          </a:p>
          <a:p>
            <a:pPr>
              <a:lnSpc>
                <a:spcPct val="100000"/>
              </a:lnSpc>
            </a:pPr>
            <a:r>
              <a:rPr lang="en-US" sz="2200" dirty="0"/>
              <a:t>Cockburn</a:t>
            </a:r>
          </a:p>
          <a:p>
            <a:pPr>
              <a:lnSpc>
                <a:spcPct val="100000"/>
              </a:lnSpc>
            </a:pPr>
            <a:r>
              <a:rPr lang="en-US" sz="2200" dirty="0"/>
              <a:t>Cocos (Keeling) Islands (draft)</a:t>
            </a:r>
          </a:p>
          <a:p>
            <a:pPr>
              <a:lnSpc>
                <a:spcPct val="100000"/>
              </a:lnSpc>
            </a:pPr>
            <a:r>
              <a:rPr lang="en-US" sz="2200" dirty="0"/>
              <a:t>Dandaragan</a:t>
            </a:r>
          </a:p>
          <a:p>
            <a:pPr>
              <a:lnSpc>
                <a:spcPct val="100000"/>
              </a:lnSpc>
            </a:pPr>
            <a:r>
              <a:rPr lang="en-US" sz="2200" dirty="0"/>
              <a:t>Denham</a:t>
            </a:r>
          </a:p>
          <a:p>
            <a:pPr>
              <a:lnSpc>
                <a:spcPct val="100000"/>
              </a:lnSpc>
            </a:pPr>
            <a:r>
              <a:rPr lang="en-US" sz="2200" dirty="0"/>
              <a:t>Denmark</a:t>
            </a:r>
          </a:p>
          <a:p>
            <a:endParaRPr lang="en-US" sz="2000" dirty="0"/>
          </a:p>
        </p:txBody>
      </p:sp>
      <p:sp>
        <p:nvSpPr>
          <p:cNvPr id="4" name="Text Placeholder 2">
            <a:extLst>
              <a:ext uri="{FF2B5EF4-FFF2-40B4-BE49-F238E27FC236}">
                <a16:creationId xmlns:a16="http://schemas.microsoft.com/office/drawing/2014/main" id="{73210185-3301-1F37-93D1-2A4784E71E64}"/>
              </a:ext>
            </a:extLst>
          </p:cNvPr>
          <p:cNvSpPr txBox="1">
            <a:spLocks/>
          </p:cNvSpPr>
          <p:nvPr/>
        </p:nvSpPr>
        <p:spPr>
          <a:xfrm>
            <a:off x="4660900" y="1933031"/>
            <a:ext cx="4896757" cy="4821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mn-lt"/>
            </a:endParaRPr>
          </a:p>
          <a:p>
            <a:r>
              <a:rPr lang="en-US" sz="2000" dirty="0">
                <a:latin typeface="+mn-lt"/>
              </a:rPr>
              <a:t>Geraldton</a:t>
            </a:r>
          </a:p>
          <a:p>
            <a:r>
              <a:rPr lang="en-US" sz="2000" dirty="0">
                <a:latin typeface="+mn-lt"/>
              </a:rPr>
              <a:t>Gingin (draft)</a:t>
            </a:r>
          </a:p>
          <a:p>
            <a:r>
              <a:rPr lang="en-US" sz="2000" dirty="0">
                <a:latin typeface="+mn-lt"/>
              </a:rPr>
              <a:t>Harvey</a:t>
            </a:r>
          </a:p>
          <a:p>
            <a:r>
              <a:rPr lang="en-US" sz="2000" dirty="0">
                <a:latin typeface="+mn-lt"/>
              </a:rPr>
              <a:t>Joondalup</a:t>
            </a:r>
          </a:p>
          <a:p>
            <a:r>
              <a:rPr lang="en-US" sz="2000" dirty="0">
                <a:latin typeface="+mn-lt"/>
              </a:rPr>
              <a:t>Karratha</a:t>
            </a:r>
          </a:p>
          <a:p>
            <a:r>
              <a:rPr lang="en-US" sz="2000" dirty="0">
                <a:latin typeface="+mn-lt"/>
              </a:rPr>
              <a:t>Mandurah (Northern Beaches)</a:t>
            </a:r>
          </a:p>
          <a:p>
            <a:r>
              <a:rPr lang="en-US" sz="2000" dirty="0">
                <a:latin typeface="+mn-lt"/>
              </a:rPr>
              <a:t>Murray</a:t>
            </a:r>
          </a:p>
          <a:p>
            <a:r>
              <a:rPr lang="en-US" sz="2000" dirty="0">
                <a:latin typeface="+mn-lt"/>
              </a:rPr>
              <a:t>Onslow</a:t>
            </a:r>
          </a:p>
          <a:p>
            <a:r>
              <a:rPr lang="en-US" sz="2000" dirty="0">
                <a:latin typeface="+mn-lt"/>
              </a:rPr>
              <a:t>Port Hedland</a:t>
            </a:r>
          </a:p>
          <a:p>
            <a:r>
              <a:rPr lang="en-US" sz="2000" dirty="0">
                <a:latin typeface="+mn-lt"/>
              </a:rPr>
              <a:t>Rockingham</a:t>
            </a:r>
          </a:p>
        </p:txBody>
      </p:sp>
    </p:spTree>
    <p:extLst>
      <p:ext uri="{BB962C8B-B14F-4D97-AF65-F5344CB8AC3E}">
        <p14:creationId xmlns:p14="http://schemas.microsoft.com/office/powerpoint/2010/main" val="3462105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A1C7-DC3A-3DFE-9934-B6135796B197}"/>
              </a:ext>
            </a:extLst>
          </p:cNvPr>
          <p:cNvSpPr>
            <a:spLocks noGrp="1"/>
          </p:cNvSpPr>
          <p:nvPr>
            <p:ph type="title"/>
          </p:nvPr>
        </p:nvSpPr>
        <p:spPr>
          <a:xfrm>
            <a:off x="469900" y="1168736"/>
            <a:ext cx="8852230" cy="5193964"/>
          </a:xfrm>
        </p:spPr>
        <p:txBody>
          <a:bodyPr/>
          <a:lstStyle/>
          <a:p>
            <a:r>
              <a:rPr lang="en-US" dirty="0"/>
              <a:t>Most ‘real’ people will only want to know what’s in/read this section </a:t>
            </a:r>
            <a:br>
              <a:rPr lang="en-US" dirty="0"/>
            </a:br>
            <a:br>
              <a:rPr lang="en-US" dirty="0"/>
            </a:br>
            <a:br>
              <a:rPr lang="en-US" dirty="0"/>
            </a:br>
            <a:endParaRPr lang="en-US" dirty="0"/>
          </a:p>
        </p:txBody>
      </p:sp>
    </p:spTree>
    <p:extLst>
      <p:ext uri="{BB962C8B-B14F-4D97-AF65-F5344CB8AC3E}">
        <p14:creationId xmlns:p14="http://schemas.microsoft.com/office/powerpoint/2010/main" val="1545960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F0A0-4C64-9975-56D8-0B32351DF59F}"/>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544F366F-6FB3-8192-D9F9-7AF34C73D7C2}"/>
              </a:ext>
            </a:extLst>
          </p:cNvPr>
          <p:cNvSpPr>
            <a:spLocks noGrp="1"/>
          </p:cNvSpPr>
          <p:nvPr>
            <p:ph type="body" sz="quarter" idx="10"/>
          </p:nvPr>
        </p:nvSpPr>
        <p:spPr>
          <a:xfrm>
            <a:off x="469900" y="2036763"/>
            <a:ext cx="9196614" cy="4543425"/>
          </a:xfrm>
        </p:spPr>
        <p:txBody>
          <a:bodyPr>
            <a:normAutofit/>
          </a:bodyPr>
          <a:lstStyle/>
          <a:p>
            <a:pPr marL="0" indent="0">
              <a:buNone/>
            </a:pPr>
            <a:r>
              <a:rPr lang="en-US" dirty="0" err="1"/>
              <a:t>CoastWA</a:t>
            </a:r>
            <a:r>
              <a:rPr lang="en-US" dirty="0"/>
              <a:t> and WALGA documents:</a:t>
            </a:r>
          </a:p>
          <a:p>
            <a:r>
              <a:rPr lang="en-AU" dirty="0" err="1"/>
              <a:t>CoastWA</a:t>
            </a:r>
            <a:r>
              <a:rPr lang="en-AU" dirty="0"/>
              <a:t> Local Government Survey </a:t>
            </a:r>
          </a:p>
          <a:p>
            <a:r>
              <a:rPr lang="en-AU" dirty="0"/>
              <a:t>WALGA Survey of Local Government Training Needs</a:t>
            </a:r>
          </a:p>
          <a:p>
            <a:endParaRPr lang="en-US" dirty="0"/>
          </a:p>
          <a:p>
            <a:endParaRPr lang="en-US" dirty="0"/>
          </a:p>
          <a:p>
            <a:endParaRPr lang="en-US" sz="2000" dirty="0"/>
          </a:p>
        </p:txBody>
      </p:sp>
    </p:spTree>
    <p:extLst>
      <p:ext uri="{BB962C8B-B14F-4D97-AF65-F5344CB8AC3E}">
        <p14:creationId xmlns:p14="http://schemas.microsoft.com/office/powerpoint/2010/main" val="40777613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F0A0-4C64-9975-56D8-0B32351DF59F}"/>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544F366F-6FB3-8192-D9F9-7AF34C73D7C2}"/>
              </a:ext>
            </a:extLst>
          </p:cNvPr>
          <p:cNvSpPr>
            <a:spLocks noGrp="1"/>
          </p:cNvSpPr>
          <p:nvPr>
            <p:ph type="body" sz="quarter" idx="10"/>
          </p:nvPr>
        </p:nvSpPr>
        <p:spPr>
          <a:xfrm>
            <a:off x="469900" y="2036763"/>
            <a:ext cx="9196614" cy="4543425"/>
          </a:xfrm>
        </p:spPr>
        <p:txBody>
          <a:bodyPr>
            <a:normAutofit/>
          </a:bodyPr>
          <a:lstStyle/>
          <a:p>
            <a:pPr marL="0" indent="0">
              <a:buNone/>
            </a:pPr>
            <a:r>
              <a:rPr lang="en-US" dirty="0"/>
              <a:t>SPP 2.6 and related documents:</a:t>
            </a:r>
          </a:p>
          <a:p>
            <a:r>
              <a:rPr lang="en-US" dirty="0">
                <a:hlinkClick r:id="rId2"/>
              </a:rPr>
              <a:t>https://www.wa.gov.au/government/publications/state-planning-policy-26-coastal-planning</a:t>
            </a:r>
            <a:endParaRPr lang="en-US" dirty="0"/>
          </a:p>
          <a:p>
            <a:r>
              <a:rPr lang="en-US" dirty="0">
                <a:hlinkClick r:id="rId3"/>
              </a:rPr>
              <a:t>https://www.wa.gov.au/government/document-collections/coastal-hazard-risk-management-and-adaptation-planning-guidelines</a:t>
            </a:r>
            <a:endParaRPr lang="en-US" dirty="0"/>
          </a:p>
          <a:p>
            <a:r>
              <a:rPr lang="en-US" dirty="0">
                <a:hlinkClick r:id="rId4"/>
              </a:rPr>
              <a:t>https://www.wa.gov.au/government/publications/wa-coastal-zone-strategy</a:t>
            </a:r>
            <a:endParaRPr lang="en-US" dirty="0"/>
          </a:p>
          <a:p>
            <a:endParaRPr lang="en-US" dirty="0"/>
          </a:p>
          <a:p>
            <a:endParaRPr lang="en-US" dirty="0"/>
          </a:p>
          <a:p>
            <a:endParaRPr lang="en-US" sz="2000" dirty="0"/>
          </a:p>
        </p:txBody>
      </p:sp>
    </p:spTree>
    <p:extLst>
      <p:ext uri="{BB962C8B-B14F-4D97-AF65-F5344CB8AC3E}">
        <p14:creationId xmlns:p14="http://schemas.microsoft.com/office/powerpoint/2010/main" val="28404633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D18-B1E6-4C27-66D7-AB50C622D556}"/>
              </a:ext>
            </a:extLst>
          </p:cNvPr>
          <p:cNvSpPr>
            <a:spLocks noGrp="1"/>
          </p:cNvSpPr>
          <p:nvPr>
            <p:ph type="title"/>
          </p:nvPr>
        </p:nvSpPr>
        <p:spPr>
          <a:xfrm>
            <a:off x="6766560" y="2159000"/>
            <a:ext cx="4587240" cy="2755900"/>
          </a:xfrm>
        </p:spPr>
        <p:txBody>
          <a:bodyPr/>
          <a:lstStyle/>
          <a:p>
            <a:r>
              <a:rPr lang="en-US" dirty="0"/>
              <a:t>THANK YOU</a:t>
            </a:r>
          </a:p>
        </p:txBody>
      </p:sp>
      <p:pic>
        <p:nvPicPr>
          <p:cNvPr id="3" name="Picture 2">
            <a:extLst>
              <a:ext uri="{FF2B5EF4-FFF2-40B4-BE49-F238E27FC236}">
                <a16:creationId xmlns:a16="http://schemas.microsoft.com/office/drawing/2014/main" id="{E208DB6F-827A-4F44-9F77-C3AA4392DBF0}"/>
              </a:ext>
            </a:extLst>
          </p:cNvPr>
          <p:cNvPicPr>
            <a:picLocks noChangeAspect="1"/>
          </p:cNvPicPr>
          <p:nvPr/>
        </p:nvPicPr>
        <p:blipFill>
          <a:blip r:embed="rId2">
            <a:alphaModFix/>
          </a:blip>
          <a:srcRect l="13000" r="13000"/>
          <a:stretch/>
        </p:blipFill>
        <p:spPr>
          <a:xfrm>
            <a:off x="0" y="0"/>
            <a:ext cx="6766560" cy="6858000"/>
          </a:xfrm>
          <a:prstGeom prst="rect">
            <a:avLst/>
          </a:prstGeom>
          <a:effectLst>
            <a:outerShdw sx="1000" sy="1000" algn="ctr" rotWithShape="0">
              <a:srgbClr val="000000">
                <a:alpha val="78965"/>
              </a:srgbClr>
            </a:outerShdw>
            <a:softEdge rad="0"/>
          </a:effectLst>
        </p:spPr>
      </p:pic>
    </p:spTree>
    <p:extLst>
      <p:ext uri="{BB962C8B-B14F-4D97-AF65-F5344CB8AC3E}">
        <p14:creationId xmlns:p14="http://schemas.microsoft.com/office/powerpoint/2010/main" val="852171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86twquzgyu4iwbpegf9aonp3pxbws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065dcf-1a44-48ed-a739-82a6883c4792" xsi:nil="true"/>
    <lcf76f155ced4ddcb4097134ff3c332f xmlns="0654ad01-20bc-4674-bc5f-c2867a68f14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etadata xmlns="http://www.objective.com/ecm/document/metadata/CD7BL30DF8E14B84ACE761E4E8F12C00" version="1.0.0">
  <systemFields>
    <field name="Objective-Id">
      <value order="0">A13000226</value>
    </field>
    <field name="Objective-Title">
      <value order="0">!Final BDA PowerPoint Slides</value>
    </field>
    <field name="Objective-Description">
      <value order="0"/>
    </field>
    <field name="Objective-CreationStamp">
      <value order="0">2023-10-05T01:08:09Z</value>
    </field>
    <field name="Objective-IsApproved">
      <value order="0">false</value>
    </field>
    <field name="Objective-IsPublished">
      <value order="0">false</value>
    </field>
    <field name="Objective-DatePublished">
      <value order="0"/>
    </field>
    <field name="Objective-ModificationStamp">
      <value order="0">2023-10-05T01:08:14Z</value>
    </field>
    <field name="Objective-Owner">
      <value order="0">Bishopp, Sam PLN</value>
    </field>
    <field name="Objective-Path">
      <value order="0">Objective Global Folder:Department of Planning:01 Corporate:Core Functions:Coastal Management:Planning:CoastWA:Community Engagement, Training and Education:3. Training Module - Benefit Distribution Analysis</value>
    </field>
    <field name="Objective-Parent">
      <value order="0">3. Training Module - Benefit Distribution Analysis</value>
    </field>
    <field name="Objective-State">
      <value order="0">Being Drafted</value>
    </field>
    <field name="Objective-VersionId">
      <value order="0">vA18705778</value>
    </field>
    <field name="Objective-Version">
      <value order="0">0.1</value>
    </field>
    <field name="Objective-VersionNumber">
      <value order="0">1</value>
    </field>
    <field name="Objective-VersionComment">
      <value order="0">First version</value>
    </field>
    <field name="Objective-FileNumber">
      <value order="0">PLH2020P0266</value>
    </field>
    <field name="Objective-Classification">
      <value order="0"/>
    </field>
    <field name="Objective-Caveats">
      <value order="0"/>
    </field>
  </systemFields>
  <catalogues>
    <catalogue name="PLH Scanned Document Type Catalogue" type="type" ori="id:cL90">
      <field name="Objective-Correspondence (DoL)">
        <value order="0">Internal</value>
      </field>
      <field name="Objective-Document Type (DoL)">
        <value order="0">Other</value>
      </field>
      <field name="Objective-Author (DoL)">
        <value order="0">Sam Bishopp</value>
      </field>
      <field name="Objective-Author Organisation (DoL)">
        <value order="0"/>
      </field>
      <field name="Objective-External Identifier (DoL)">
        <value order="0"/>
      </field>
      <field name="Objective-Addressee (DoL)">
        <value order="0"/>
      </field>
      <field name="Objective-Addressee Organisation (DoL)">
        <value order="0">Planning, Lands and Heritage Department of</value>
      </field>
      <field name="Objective-Date Written (DoL)">
        <value order="0">2023-09-04T16:00:00Z</value>
      </field>
      <field name="Objective-Date Received (DoL)">
        <value order="0"/>
      </field>
      <field name="Objective-Attached (DoL)">
        <value order="0">No</value>
      </field>
      <field name="Objective-Notes (DoL)">
        <value order="0"/>
      </field>
      <field name="Objective-OCR Status">
        <value order="0"/>
      </field>
      <field name="Objective-Connect Creator (DoL)">
        <value order="0"/>
      </field>
      <field name="Objective-Disposal Review Date - Hard Copy (DoL)">
        <value order="0"/>
      </field>
      <field name="Objective-Disposal Status">
        <value order="0"/>
      </field>
      <field name="Objective-Disposed On">
        <value order="0"/>
      </field>
      <field name="Objective-Disposed Document Status">
        <value order="0"/>
      </field>
      <field name="Objective-Editing Reserved To">
        <value order="0"/>
      </field>
    </catalogue>
  </catalogues>
</metadata>
</file>

<file path=customXml/item4.xml><?xml version="1.0" encoding="utf-8"?>
<ct:contentTypeSchema xmlns:ct="http://schemas.microsoft.com/office/2006/metadata/contentType" xmlns:ma="http://schemas.microsoft.com/office/2006/metadata/properties/metaAttributes" ct:_="" ma:_="" ma:contentTypeName="Document" ma:contentTypeID="0x01010054D2E46C8510A648B4814C76B1C28144" ma:contentTypeVersion="20" ma:contentTypeDescription="Create a new document." ma:contentTypeScope="" ma:versionID="8325db34684091c66bb7d294055081e9">
  <xsd:schema xmlns:xsd="http://www.w3.org/2001/XMLSchema" xmlns:xs="http://www.w3.org/2001/XMLSchema" xmlns:p="http://schemas.microsoft.com/office/2006/metadata/properties" xmlns:ns2="0654ad01-20bc-4674-bc5f-c2867a68f144" xmlns:ns3="5c065dcf-1a44-48ed-a739-82a6883c4792" targetNamespace="http://schemas.microsoft.com/office/2006/metadata/properties" ma:root="true" ma:fieldsID="644ca37e86dbe07ed0e9f41ffbfdaf2a" ns2:_="" ns3:_="">
    <xsd:import namespace="0654ad01-20bc-4674-bc5f-c2867a68f144"/>
    <xsd:import namespace="5c065dcf-1a44-48ed-a739-82a6883c47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54ad01-20bc-4674-bc5f-c2867a68f1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7b37df-37bd-41db-bda4-b335686441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065dcf-1a44-48ed-a739-82a6883c479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18ca4c-e8cc-429d-aac5-15f649dec397}" ma:internalName="TaxCatchAll" ma:showField="CatchAllData" ma:web="5c065dcf-1a44-48ed-a739-82a6883c47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6A1695-6B03-4E74-81C7-2CA2EC524A55}">
  <ds:schemaRefs>
    <ds:schemaRef ds:uri="http://purl.org/dc/elements/1.1/"/>
    <ds:schemaRef ds:uri="0654ad01-20bc-4674-bc5f-c2867a68f144"/>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5c065dcf-1a44-48ed-a739-82a6883c479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34119C0-BB14-4930-B632-C589ECAB57A6}">
  <ds:schemaRefs>
    <ds:schemaRef ds:uri="http://schemas.microsoft.com/sharepoint/v3/contenttype/forms"/>
  </ds:schemaRefs>
</ds:datastoreItem>
</file>

<file path=customXml/itemProps3.xml><?xml version="1.0" encoding="utf-8"?>
<ds:datastoreItem xmlns:ds="http://schemas.openxmlformats.org/officeDocument/2006/customXml" ds:itemID="{5745109E-2DDF-40CB-AC2B-FF9B10C90820}">
  <ds:schemaRefs>
    <ds:schemaRef ds:uri="http://www.objective.com/ecm/document/metadata/CD7BL30DF8E14B84ACE761E4E8F12C00"/>
  </ds:schemaRefs>
</ds:datastoreItem>
</file>

<file path=customXml/itemProps4.xml><?xml version="1.0" encoding="utf-8"?>
<ds:datastoreItem xmlns:ds="http://schemas.openxmlformats.org/officeDocument/2006/customXml" ds:itemID="{83B286B7-AB60-403A-84AB-E3746E13A8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54ad01-20bc-4674-bc5f-c2867a68f144"/>
    <ds:schemaRef ds:uri="5c065dcf-1a44-48ed-a739-82a6883c47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6422</TotalTime>
  <Words>5755</Words>
  <Application>Microsoft Office PowerPoint</Application>
  <PresentationFormat>Widescreen</PresentationFormat>
  <Paragraphs>643</Paragraphs>
  <Slides>92</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Aptos</vt:lpstr>
      <vt:lpstr>Arial</vt:lpstr>
      <vt:lpstr>Calibri</vt:lpstr>
      <vt:lpstr>Helvetica</vt:lpstr>
      <vt:lpstr>Symbol</vt:lpstr>
      <vt:lpstr>Univers</vt:lpstr>
      <vt:lpstr>Univers Light</vt:lpstr>
      <vt:lpstr>Office Theme</vt:lpstr>
      <vt:lpstr>PowerPoint Presentation</vt:lpstr>
      <vt:lpstr>PowerPoint Presentation</vt:lpstr>
      <vt:lpstr>Prepared via stakeholder discussions and Research…</vt:lpstr>
      <vt:lpstr>A QUICK FRAMING </vt:lpstr>
      <vt:lpstr>WHAT IS CHRMAP</vt:lpstr>
      <vt:lpstr>CHRMAP</vt:lpstr>
      <vt:lpstr>In short, the implementation section is the section that ultimately defines action, and may be the primary reference section for most users…</vt:lpstr>
      <vt:lpstr>PowerPoint Presentation</vt:lpstr>
      <vt:lpstr>Most ‘real’ people will only want to know what’s in/read this section    </vt:lpstr>
      <vt:lpstr>Most ‘real’ people will only want to know what’s in/read this section;   it has to be understandable, and the next steps should be very clear</vt:lpstr>
      <vt:lpstr>PowerPoint Presentation</vt:lpstr>
      <vt:lpstr>THIS TRAINING SESSION</vt:lpstr>
      <vt:lpstr>What is the purpose of this training?</vt:lpstr>
      <vt:lpstr>THE CASE FOR A CLEAR  IMPLEMENTATION SECTION</vt:lpstr>
      <vt:lpstr>What is the value of the implementation section?</vt:lpstr>
      <vt:lpstr>Who uses it?</vt:lpstr>
      <vt:lpstr>A good implementation section…</vt:lpstr>
      <vt:lpstr>REQUIREMENTS</vt:lpstr>
      <vt:lpstr>Where do I find what is needed?</vt:lpstr>
      <vt:lpstr>Where do I find what is needed?</vt:lpstr>
      <vt:lpstr>Where do I find what is needed?</vt:lpstr>
      <vt:lpstr>An aside…</vt:lpstr>
      <vt:lpstr>Quick reminder…</vt:lpstr>
      <vt:lpstr>PowerPoint Presentation</vt:lpstr>
      <vt:lpstr>PowerPoint Presentation</vt:lpstr>
      <vt:lpstr>The CHRMAP Guidelines say…</vt:lpstr>
      <vt:lpstr>One more thing…</vt:lpstr>
      <vt:lpstr>The CHRMAP Guidelines say…</vt:lpstr>
      <vt:lpstr>The CHRMAP Guidelines say…</vt:lpstr>
      <vt:lpstr>The CHRMAP Guidelines say…</vt:lpstr>
      <vt:lpstr>PowerPoint Presentation</vt:lpstr>
      <vt:lpstr>The CHRMAP Guidelines say…</vt:lpstr>
      <vt:lpstr>PowerPoint Presentation</vt:lpstr>
      <vt:lpstr>The CHRMAP Guidelines say…</vt:lpstr>
      <vt:lpstr>PowerPoint Presentation</vt:lpstr>
      <vt:lpstr>The CHRMAP Guidelines say…</vt:lpstr>
      <vt:lpstr>PowerPoint Presentation</vt:lpstr>
      <vt:lpstr>The CHRMAP Guidelines say…</vt:lpstr>
      <vt:lpstr>PowerPoint Presentation</vt:lpstr>
      <vt:lpstr>PowerPoint Presentation</vt:lpstr>
      <vt:lpstr>PowerPoint Presentation</vt:lpstr>
      <vt:lpstr>The CHRMAP Guidelines say…</vt:lpstr>
      <vt:lpstr>PowerPoint Presentation</vt:lpstr>
      <vt:lpstr>The CHRMAP Guidelines say…</vt:lpstr>
      <vt:lpstr>PowerPoint Presentation</vt:lpstr>
      <vt:lpstr>The CHRMAP Guidelines say…</vt:lpstr>
      <vt:lpstr>PowerPoint Presentation</vt:lpstr>
      <vt:lpstr>PowerPoint Presentation</vt:lpstr>
      <vt:lpstr>The CHRMAP Guidelines say…</vt:lpstr>
      <vt:lpstr>The CHRMAP Guidelines say…</vt:lpstr>
      <vt:lpstr>PowerPoint Presentation</vt:lpstr>
      <vt:lpstr>The CHRMAP Guidelines say…</vt:lpstr>
      <vt:lpstr>The CHRMAP Guidelines say…</vt:lpstr>
      <vt:lpstr>PowerPoint Presentation</vt:lpstr>
      <vt:lpstr>PowerPoint Presentation</vt:lpstr>
      <vt:lpstr>PowerPoint Presentation</vt:lpstr>
      <vt:lpstr>The CHRMAP Guidelines say…</vt:lpstr>
      <vt:lpstr>PowerPoint Presentation</vt:lpstr>
      <vt:lpstr>PowerPoint Presentation</vt:lpstr>
      <vt:lpstr>PowerPoint Presentation</vt:lpstr>
      <vt:lpstr>PowerPoint Presentation</vt:lpstr>
      <vt:lpstr>PowerPoint Presentation</vt:lpstr>
      <vt:lpstr>The CHRMAP Guidelines say…</vt:lpstr>
      <vt:lpstr>The CHRMAP Guidelines say…</vt:lpstr>
      <vt:lpstr>Best case studies for funding sections…</vt:lpstr>
      <vt:lpstr>Funding sources</vt:lpstr>
      <vt:lpstr>Funding sources</vt:lpstr>
      <vt:lpstr>Funding sources</vt:lpstr>
      <vt:lpstr>Funding sources</vt:lpstr>
      <vt:lpstr>Funding equity</vt:lpstr>
      <vt:lpstr>CASE STUDY SUMMARY</vt:lpstr>
      <vt:lpstr>CHRMAP’s reviewed – 21 (2014 – 2024)</vt:lpstr>
      <vt:lpstr>CHRMAP’s reviewed – 21 (2014 – 2024)</vt:lpstr>
      <vt:lpstr>PowerPoint Presentation</vt:lpstr>
      <vt:lpstr>CHRMAP’s reviewed – 21 (2014 – 2024)</vt:lpstr>
      <vt:lpstr>COMMON ACTIONS</vt:lpstr>
      <vt:lpstr>Common CHRMAP Actions - Planning</vt:lpstr>
      <vt:lpstr>Common CHRMAP Actions - Planning</vt:lpstr>
      <vt:lpstr>Common CHRMAP Actions - Investigations</vt:lpstr>
      <vt:lpstr>Common CHRMAP Actions - Monitoring</vt:lpstr>
      <vt:lpstr>Common CHRMAP Actions – Protect</vt:lpstr>
      <vt:lpstr>Common CHRMAP Actions - Funding</vt:lpstr>
      <vt:lpstr>Common CHRMAP Actions - Communications</vt:lpstr>
      <vt:lpstr>Common CHRMAP Actions - Reviews</vt:lpstr>
      <vt:lpstr>SUCCESS STORIES &amp; SUGGESTIONS</vt:lpstr>
      <vt:lpstr>Who has done what</vt:lpstr>
      <vt:lpstr>Suggestions</vt:lpstr>
      <vt:lpstr>REFERENCES</vt:lpstr>
      <vt:lpstr>References</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Mason</dc:creator>
  <cp:lastModifiedBy>Sam Bishopp</cp:lastModifiedBy>
  <cp:revision>13</cp:revision>
  <dcterms:created xsi:type="dcterms:W3CDTF">2023-06-13T03:33:32Z</dcterms:created>
  <dcterms:modified xsi:type="dcterms:W3CDTF">2024-07-09T02:20:09Z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5ff7bd-6ef4-450c-bc55-dc2da037f935_Enabled">
    <vt:lpwstr>true</vt:lpwstr>
  </property>
  <property fmtid="{D5CDD505-2E9C-101B-9397-08002B2CF9AE}" pid="3" name="MSIP_Label_a55ff7bd-6ef4-450c-bc55-dc2da037f935_SetDate">
    <vt:lpwstr>2023-06-13T03:40:17Z</vt:lpwstr>
  </property>
  <property fmtid="{D5CDD505-2E9C-101B-9397-08002B2CF9AE}" pid="4" name="MSIP_Label_a55ff7bd-6ef4-450c-bc55-dc2da037f935_Method">
    <vt:lpwstr>Privileged</vt:lpwstr>
  </property>
  <property fmtid="{D5CDD505-2E9C-101B-9397-08002B2CF9AE}" pid="5" name="MSIP_Label_a55ff7bd-6ef4-450c-bc55-dc2da037f935_Name">
    <vt:lpwstr>Official</vt:lpwstr>
  </property>
  <property fmtid="{D5CDD505-2E9C-101B-9397-08002B2CF9AE}" pid="6" name="MSIP_Label_a55ff7bd-6ef4-450c-bc55-dc2da037f935_SiteId">
    <vt:lpwstr>1077f4f6-6cad-4f1d-9994-9421a25eaa3f</vt:lpwstr>
  </property>
  <property fmtid="{D5CDD505-2E9C-101B-9397-08002B2CF9AE}" pid="7" name="MSIP_Label_a55ff7bd-6ef4-450c-bc55-dc2da037f935_ActionId">
    <vt:lpwstr>248a3e69-e370-4333-bdff-621f2e5be318</vt:lpwstr>
  </property>
  <property fmtid="{D5CDD505-2E9C-101B-9397-08002B2CF9AE}" pid="8" name="MSIP_Label_a55ff7bd-6ef4-450c-bc55-dc2da037f935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y fmtid="{D5CDD505-2E9C-101B-9397-08002B2CF9AE}" pid="11" name="ContentTypeId">
    <vt:lpwstr>0x01010054D2E46C8510A648B4814C76B1C28144</vt:lpwstr>
  </property>
  <property fmtid="{D5CDD505-2E9C-101B-9397-08002B2CF9AE}" pid="12" name="MediaServiceImageTags">
    <vt:lpwstr/>
  </property>
  <property fmtid="{D5CDD505-2E9C-101B-9397-08002B2CF9AE}" pid="13" name="Objective-Id">
    <vt:lpwstr>A13000226</vt:lpwstr>
  </property>
  <property fmtid="{D5CDD505-2E9C-101B-9397-08002B2CF9AE}" pid="14" name="Objective-Title">
    <vt:lpwstr>!Final BDA PowerPoint Slides</vt:lpwstr>
  </property>
  <property fmtid="{D5CDD505-2E9C-101B-9397-08002B2CF9AE}" pid="15" name="Objective-Description">
    <vt:lpwstr/>
  </property>
  <property fmtid="{D5CDD505-2E9C-101B-9397-08002B2CF9AE}" pid="16" name="Objective-CreationStamp">
    <vt:filetime>2023-10-05T01:08:09Z</vt:filetime>
  </property>
  <property fmtid="{D5CDD505-2E9C-101B-9397-08002B2CF9AE}" pid="17" name="Objective-IsApproved">
    <vt:bool>false</vt:bool>
  </property>
  <property fmtid="{D5CDD505-2E9C-101B-9397-08002B2CF9AE}" pid="18" name="Objective-IsPublished">
    <vt:bool>false</vt:bool>
  </property>
  <property fmtid="{D5CDD505-2E9C-101B-9397-08002B2CF9AE}" pid="19" name="Objective-DatePublished">
    <vt:lpwstr/>
  </property>
  <property fmtid="{D5CDD505-2E9C-101B-9397-08002B2CF9AE}" pid="20" name="Objective-ModificationStamp">
    <vt:filetime>2023-10-05T01:08:14Z</vt:filetime>
  </property>
  <property fmtid="{D5CDD505-2E9C-101B-9397-08002B2CF9AE}" pid="21" name="Objective-Owner">
    <vt:lpwstr>Bishopp, Sam PLN</vt:lpwstr>
  </property>
  <property fmtid="{D5CDD505-2E9C-101B-9397-08002B2CF9AE}" pid="22" name="Objective-Path">
    <vt:lpwstr>Objective Global Folder:Department of Planning:01 Corporate:Core Functions:Coastal Management:Planning:CoastWA:Community Engagement, Training and Education:3. Training Module - Benefit Distribution Analysis:</vt:lpwstr>
  </property>
  <property fmtid="{D5CDD505-2E9C-101B-9397-08002B2CF9AE}" pid="23" name="Objective-Parent">
    <vt:lpwstr>3. Training Module - Benefit Distribution Analysis</vt:lpwstr>
  </property>
  <property fmtid="{D5CDD505-2E9C-101B-9397-08002B2CF9AE}" pid="24" name="Objective-State">
    <vt:lpwstr>Being Drafted</vt:lpwstr>
  </property>
  <property fmtid="{D5CDD505-2E9C-101B-9397-08002B2CF9AE}" pid="25" name="Objective-VersionId">
    <vt:lpwstr>vA18705778</vt:lpwstr>
  </property>
  <property fmtid="{D5CDD505-2E9C-101B-9397-08002B2CF9AE}" pid="26" name="Objective-Version">
    <vt:lpwstr>0.1</vt:lpwstr>
  </property>
  <property fmtid="{D5CDD505-2E9C-101B-9397-08002B2CF9AE}" pid="27" name="Objective-VersionNumber">
    <vt:r8>1</vt:r8>
  </property>
  <property fmtid="{D5CDD505-2E9C-101B-9397-08002B2CF9AE}" pid="28" name="Objective-VersionComment">
    <vt:lpwstr>First version</vt:lpwstr>
  </property>
  <property fmtid="{D5CDD505-2E9C-101B-9397-08002B2CF9AE}" pid="29" name="Objective-FileNumber">
    <vt:lpwstr>PLH2020P0266</vt:lpwstr>
  </property>
  <property fmtid="{D5CDD505-2E9C-101B-9397-08002B2CF9AE}" pid="30" name="Objective-Classification">
    <vt:lpwstr>[Inherited - none]</vt:lpwstr>
  </property>
  <property fmtid="{D5CDD505-2E9C-101B-9397-08002B2CF9AE}" pid="31" name="Objective-Caveats">
    <vt:lpwstr/>
  </property>
  <property fmtid="{D5CDD505-2E9C-101B-9397-08002B2CF9AE}" pid="32" name="Objective-Correspondence (DoL)">
    <vt:lpwstr>Internal</vt:lpwstr>
  </property>
  <property fmtid="{D5CDD505-2E9C-101B-9397-08002B2CF9AE}" pid="33" name="Objective-Document Type (DoL)">
    <vt:lpwstr>Other</vt:lpwstr>
  </property>
  <property fmtid="{D5CDD505-2E9C-101B-9397-08002B2CF9AE}" pid="34" name="Objective-Author (DoL)">
    <vt:lpwstr>Sam Bishopp</vt:lpwstr>
  </property>
  <property fmtid="{D5CDD505-2E9C-101B-9397-08002B2CF9AE}" pid="35" name="Objective-Author Organisation (DoL)">
    <vt:lpwstr/>
  </property>
  <property fmtid="{D5CDD505-2E9C-101B-9397-08002B2CF9AE}" pid="36" name="Objective-External Identifier (DoL)">
    <vt:lpwstr/>
  </property>
  <property fmtid="{D5CDD505-2E9C-101B-9397-08002B2CF9AE}" pid="37" name="Objective-Addressee (DoL)">
    <vt:lpwstr/>
  </property>
  <property fmtid="{D5CDD505-2E9C-101B-9397-08002B2CF9AE}" pid="38" name="Objective-Addressee Organisation (DoL)">
    <vt:lpwstr>Planning, Lands and Heritage Department of</vt:lpwstr>
  </property>
  <property fmtid="{D5CDD505-2E9C-101B-9397-08002B2CF9AE}" pid="39" name="Objective-Date Written (DoL)">
    <vt:filetime>2023-09-04T16:00:00Z</vt:filetime>
  </property>
  <property fmtid="{D5CDD505-2E9C-101B-9397-08002B2CF9AE}" pid="40" name="Objective-Date Received (DoL)">
    <vt:lpwstr/>
  </property>
  <property fmtid="{D5CDD505-2E9C-101B-9397-08002B2CF9AE}" pid="41" name="Objective-Attached (DoL)">
    <vt:lpwstr>No</vt:lpwstr>
  </property>
  <property fmtid="{D5CDD505-2E9C-101B-9397-08002B2CF9AE}" pid="42" name="Objective-Notes (DoL)">
    <vt:lpwstr/>
  </property>
  <property fmtid="{D5CDD505-2E9C-101B-9397-08002B2CF9AE}" pid="43" name="Objective-OCR Status">
    <vt:lpwstr/>
  </property>
  <property fmtid="{D5CDD505-2E9C-101B-9397-08002B2CF9AE}" pid="44" name="Objective-Connect Creator (DoL)">
    <vt:lpwstr/>
  </property>
  <property fmtid="{D5CDD505-2E9C-101B-9397-08002B2CF9AE}" pid="45" name="Objective-Disposal Review Date - Hard Copy (DoL)">
    <vt:lpwstr/>
  </property>
  <property fmtid="{D5CDD505-2E9C-101B-9397-08002B2CF9AE}" pid="46" name="Objective-Disposal Status">
    <vt:lpwstr/>
  </property>
  <property fmtid="{D5CDD505-2E9C-101B-9397-08002B2CF9AE}" pid="47" name="Objective-Disposed On">
    <vt:lpwstr/>
  </property>
  <property fmtid="{D5CDD505-2E9C-101B-9397-08002B2CF9AE}" pid="48" name="Objective-Disposed Document Status">
    <vt:lpwstr/>
  </property>
  <property fmtid="{D5CDD505-2E9C-101B-9397-08002B2CF9AE}" pid="49" name="Objective-Editing Reserved To">
    <vt:lpwstr/>
  </property>
  <property fmtid="{D5CDD505-2E9C-101B-9397-08002B2CF9AE}" pid="50" name="Objective-Comment">
    <vt:lpwstr/>
  </property>
</Properties>
</file>